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6" r:id="rId3"/>
    <p:sldId id="277" r:id="rId4"/>
    <p:sldId id="259" r:id="rId5"/>
    <p:sldId id="258" r:id="rId6"/>
    <p:sldId id="263" r:id="rId7"/>
    <p:sldId id="262" r:id="rId8"/>
    <p:sldId id="278" r:id="rId9"/>
    <p:sldId id="267" r:id="rId10"/>
    <p:sldId id="296" r:id="rId11"/>
    <p:sldId id="269" r:id="rId12"/>
    <p:sldId id="273" r:id="rId13"/>
    <p:sldId id="272" r:id="rId14"/>
    <p:sldId id="281" r:id="rId15"/>
    <p:sldId id="279" r:id="rId16"/>
    <p:sldId id="280" r:id="rId17"/>
    <p:sldId id="297" r:id="rId18"/>
    <p:sldId id="302" r:id="rId19"/>
    <p:sldId id="282" r:id="rId20"/>
    <p:sldId id="286" r:id="rId21"/>
    <p:sldId id="287" r:id="rId22"/>
    <p:sldId id="288" r:id="rId23"/>
    <p:sldId id="298" r:id="rId24"/>
    <p:sldId id="301" r:id="rId25"/>
    <p:sldId id="283" r:id="rId26"/>
    <p:sldId id="290" r:id="rId27"/>
    <p:sldId id="289" r:id="rId28"/>
    <p:sldId id="292" r:id="rId29"/>
    <p:sldId id="299" r:id="rId30"/>
    <p:sldId id="300" r:id="rId31"/>
    <p:sldId id="284" r:id="rId32"/>
    <p:sldId id="293" r:id="rId33"/>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8" d="100"/>
          <a:sy n="118" d="100"/>
        </p:scale>
        <p:origin x="174" y="10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7D87C5A-44B2-4D68-933E-360DACB2ED57}"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1941666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D87C5A-44B2-4D68-933E-360DACB2ED57}"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1503169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D87C5A-44B2-4D68-933E-360DACB2ED57}"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3788002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D87C5A-44B2-4D68-933E-360DACB2ED57}"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3683402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D87C5A-44B2-4D68-933E-360DACB2ED57}" type="datetimeFigureOut">
              <a:rPr lang="en-US" smtClean="0"/>
              <a:t>3/15/2016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3802448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7D87C5A-44B2-4D68-933E-360DACB2ED57}" type="datetimeFigureOut">
              <a:rPr lang="en-US" smtClean="0"/>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1682819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7D87C5A-44B2-4D68-933E-360DACB2ED57}" type="datetimeFigureOut">
              <a:rPr lang="en-US" smtClean="0"/>
              <a:t>3/15/2016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1300734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7D87C5A-44B2-4D68-933E-360DACB2ED57}" type="datetimeFigureOut">
              <a:rPr lang="en-US" smtClean="0"/>
              <a:t>3/15/2016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272070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D87C5A-44B2-4D68-933E-360DACB2ED57}" type="datetimeFigureOut">
              <a:rPr lang="en-US" smtClean="0"/>
              <a:t>3/15/2016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1148379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D87C5A-44B2-4D68-933E-360DACB2ED57}" type="datetimeFigureOut">
              <a:rPr lang="en-US" smtClean="0"/>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772356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D87C5A-44B2-4D68-933E-360DACB2ED57}" type="datetimeFigureOut">
              <a:rPr lang="en-US" smtClean="0"/>
              <a:t>3/15/2016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B668B1-DA09-4596-84BB-C6C14FD82716}" type="slidenum">
              <a:rPr lang="en-US" smtClean="0"/>
              <a:t>‹#›</a:t>
            </a:fld>
            <a:endParaRPr lang="en-US"/>
          </a:p>
        </p:txBody>
      </p:sp>
    </p:spTree>
    <p:extLst>
      <p:ext uri="{BB962C8B-B14F-4D97-AF65-F5344CB8AC3E}">
        <p14:creationId xmlns:p14="http://schemas.microsoft.com/office/powerpoint/2010/main" val="163135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D87C5A-44B2-4D68-933E-360DACB2ED57}" type="datetimeFigureOut">
              <a:rPr lang="en-US" smtClean="0"/>
              <a:t>3/15/2016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B668B1-DA09-4596-84BB-C6C14FD82716}" type="slidenum">
              <a:rPr lang="en-US" smtClean="0"/>
              <a:t>‹#›</a:t>
            </a:fld>
            <a:endParaRPr lang="en-US"/>
          </a:p>
        </p:txBody>
      </p:sp>
    </p:spTree>
    <p:extLst>
      <p:ext uri="{BB962C8B-B14F-4D97-AF65-F5344CB8AC3E}">
        <p14:creationId xmlns:p14="http://schemas.microsoft.com/office/powerpoint/2010/main" val="39228540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38.png"/><Relationship Id="rId4" Type="http://schemas.openxmlformats.org/officeDocument/2006/relationships/image" Target="../media/image41.png"/><Relationship Id="rId9"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9.png"/><Relationship Id="rId7"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38.png"/><Relationship Id="rId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40.png"/><Relationship Id="rId9"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38.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38.png"/><Relationship Id="rId4" Type="http://schemas.openxmlformats.org/officeDocument/2006/relationships/image" Target="../media/image57.pn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8.png"/><Relationship Id="rId7" Type="http://schemas.openxmlformats.org/officeDocument/2006/relationships/image" Target="../media/image53.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38.png"/><Relationship Id="rId5" Type="http://schemas.openxmlformats.org/officeDocument/2006/relationships/image" Target="../media/image60.png"/><Relationship Id="rId10" Type="http://schemas.openxmlformats.org/officeDocument/2006/relationships/image" Target="../media/image37.png"/><Relationship Id="rId4" Type="http://schemas.openxmlformats.org/officeDocument/2006/relationships/image" Target="../media/image59.png"/><Relationship Id="rId9"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38.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73.png"/><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7.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38.png"/><Relationship Id="rId4" Type="http://schemas.openxmlformats.org/officeDocument/2006/relationships/image" Target="../media/image76.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7.png"/><Relationship Id="rId7" Type="http://schemas.openxmlformats.org/officeDocument/2006/relationships/image" Target="../media/image72.pn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1.png"/><Relationship Id="rId11" Type="http://schemas.openxmlformats.org/officeDocument/2006/relationships/image" Target="../media/image38.png"/><Relationship Id="rId5" Type="http://schemas.openxmlformats.org/officeDocument/2006/relationships/image" Target="../media/image79.png"/><Relationship Id="rId10" Type="http://schemas.openxmlformats.org/officeDocument/2006/relationships/image" Target="../media/image37.png"/><Relationship Id="rId4" Type="http://schemas.openxmlformats.org/officeDocument/2006/relationships/image" Target="../media/image78.png"/><Relationship Id="rId9"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3308650" y="518641"/>
            <a:ext cx="5456409" cy="431153"/>
          </a:xfrm>
          <a:prstGeom prst="roundRect">
            <a:avLst>
              <a:gd name="adj" fmla="val 2431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308650" y="547424"/>
            <a:ext cx="5552995" cy="369332"/>
          </a:xfrm>
          <a:prstGeom prst="rect">
            <a:avLst/>
          </a:prstGeom>
          <a:noFill/>
        </p:spPr>
        <p:txBody>
          <a:bodyPr wrap="none" rtlCol="0">
            <a:spAutoFit/>
          </a:bodyPr>
          <a:lstStyle/>
          <a:p>
            <a:r>
              <a:rPr lang="en-US" dirty="0" smtClean="0"/>
              <a:t>Categories of information for lung cancer surgery project </a:t>
            </a:r>
            <a:endParaRPr lang="en-US" dirty="0"/>
          </a:p>
        </p:txBody>
      </p:sp>
      <p:pic>
        <p:nvPicPr>
          <p:cNvPr id="18" name="Picture 17"/>
          <p:cNvPicPr>
            <a:picLocks noChangeAspect="1"/>
          </p:cNvPicPr>
          <p:nvPr/>
        </p:nvPicPr>
        <p:blipFill>
          <a:blip r:embed="rId2"/>
          <a:stretch>
            <a:fillRect/>
          </a:stretch>
        </p:blipFill>
        <p:spPr>
          <a:xfrm>
            <a:off x="950946" y="1472191"/>
            <a:ext cx="10171815" cy="4680963"/>
          </a:xfrm>
          <a:prstGeom prst="rect">
            <a:avLst/>
          </a:prstGeom>
        </p:spPr>
      </p:pic>
    </p:spTree>
    <p:extLst>
      <p:ext uri="{BB962C8B-B14F-4D97-AF65-F5344CB8AC3E}">
        <p14:creationId xmlns:p14="http://schemas.microsoft.com/office/powerpoint/2010/main" val="13978999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20979" y="0"/>
            <a:ext cx="6950042" cy="6858594"/>
          </a:xfrm>
          <a:prstGeom prst="rect">
            <a:avLst/>
          </a:prstGeom>
        </p:spPr>
      </p:pic>
    </p:spTree>
    <p:extLst>
      <p:ext uri="{BB962C8B-B14F-4D97-AF65-F5344CB8AC3E}">
        <p14:creationId xmlns:p14="http://schemas.microsoft.com/office/powerpoint/2010/main" val="29906955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0" y="0"/>
            <a:ext cx="12192001" cy="6922012"/>
            <a:chOff x="0" y="0"/>
            <a:chExt cx="12192001" cy="6922012"/>
          </a:xfrm>
        </p:grpSpPr>
        <p:pic>
          <p:nvPicPr>
            <p:cNvPr id="15" name="Picture 14"/>
            <p:cNvPicPr>
              <a:picLocks noChangeAspect="1"/>
            </p:cNvPicPr>
            <p:nvPr/>
          </p:nvPicPr>
          <p:blipFill rotWithShape="1">
            <a:blip r:embed="rId2"/>
            <a:srcRect l="24244" t="10617" r="16430" b="3721"/>
            <a:stretch/>
          </p:blipFill>
          <p:spPr>
            <a:xfrm>
              <a:off x="0" y="12219"/>
              <a:ext cx="3000374" cy="2120025"/>
            </a:xfrm>
            <a:prstGeom prst="rect">
              <a:avLst/>
            </a:prstGeom>
          </p:spPr>
        </p:pic>
        <p:pic>
          <p:nvPicPr>
            <p:cNvPr id="16" name="Picture 15"/>
            <p:cNvPicPr>
              <a:picLocks noChangeAspect="1"/>
            </p:cNvPicPr>
            <p:nvPr/>
          </p:nvPicPr>
          <p:blipFill rotWithShape="1">
            <a:blip r:embed="rId3"/>
            <a:srcRect l="20806" t="6494" r="18503" b="2895"/>
            <a:stretch/>
          </p:blipFill>
          <p:spPr>
            <a:xfrm>
              <a:off x="0" y="4482404"/>
              <a:ext cx="3000374" cy="2353951"/>
            </a:xfrm>
            <a:prstGeom prst="rect">
              <a:avLst/>
            </a:prstGeom>
          </p:spPr>
        </p:pic>
        <p:pic>
          <p:nvPicPr>
            <p:cNvPr id="17" name="Picture 16"/>
            <p:cNvPicPr>
              <a:picLocks noChangeAspect="1"/>
            </p:cNvPicPr>
            <p:nvPr/>
          </p:nvPicPr>
          <p:blipFill rotWithShape="1">
            <a:blip r:embed="rId4"/>
            <a:srcRect l="15010" t="8689" r="13977" b="5641"/>
            <a:stretch/>
          </p:blipFill>
          <p:spPr>
            <a:xfrm>
              <a:off x="0" y="2193578"/>
              <a:ext cx="3000374" cy="2227491"/>
            </a:xfrm>
            <a:prstGeom prst="rect">
              <a:avLst/>
            </a:prstGeom>
          </p:spPr>
        </p:pic>
        <p:pic>
          <p:nvPicPr>
            <p:cNvPr id="18" name="Picture 17"/>
            <p:cNvPicPr>
              <a:picLocks noChangeAspect="1"/>
            </p:cNvPicPr>
            <p:nvPr/>
          </p:nvPicPr>
          <p:blipFill rotWithShape="1">
            <a:blip r:embed="rId5"/>
            <a:srcRect l="19569" t="10239" r="22342" b="7399"/>
            <a:stretch/>
          </p:blipFill>
          <p:spPr>
            <a:xfrm>
              <a:off x="2585509" y="1"/>
              <a:ext cx="3243792" cy="2370464"/>
            </a:xfrm>
            <a:prstGeom prst="rect">
              <a:avLst/>
            </a:prstGeom>
          </p:spPr>
        </p:pic>
        <p:pic>
          <p:nvPicPr>
            <p:cNvPr id="19" name="Picture 18"/>
            <p:cNvPicPr>
              <a:picLocks noChangeAspect="1"/>
            </p:cNvPicPr>
            <p:nvPr/>
          </p:nvPicPr>
          <p:blipFill>
            <a:blip r:embed="rId6"/>
            <a:stretch>
              <a:fillRect/>
            </a:stretch>
          </p:blipFill>
          <p:spPr>
            <a:xfrm>
              <a:off x="3776571" y="2434477"/>
              <a:ext cx="5026799" cy="4487535"/>
            </a:xfrm>
            <a:prstGeom prst="rect">
              <a:avLst/>
            </a:prstGeom>
          </p:spPr>
        </p:pic>
        <p:pic>
          <p:nvPicPr>
            <p:cNvPr id="20" name="Picture 19"/>
            <p:cNvPicPr>
              <a:picLocks noChangeAspect="1"/>
            </p:cNvPicPr>
            <p:nvPr/>
          </p:nvPicPr>
          <p:blipFill rotWithShape="1">
            <a:blip r:embed="rId7"/>
            <a:srcRect l="18450" t="10173" r="22339" b="7142"/>
            <a:stretch/>
          </p:blipFill>
          <p:spPr>
            <a:xfrm>
              <a:off x="6289971" y="0"/>
              <a:ext cx="3117149" cy="2495550"/>
            </a:xfrm>
            <a:prstGeom prst="rect">
              <a:avLst/>
            </a:prstGeom>
          </p:spPr>
        </p:pic>
        <p:pic>
          <p:nvPicPr>
            <p:cNvPr id="21" name="Picture 20"/>
            <p:cNvPicPr>
              <a:picLocks noChangeAspect="1"/>
            </p:cNvPicPr>
            <p:nvPr/>
          </p:nvPicPr>
          <p:blipFill>
            <a:blip r:embed="rId8"/>
            <a:stretch>
              <a:fillRect/>
            </a:stretch>
          </p:blipFill>
          <p:spPr>
            <a:xfrm>
              <a:off x="9234205" y="0"/>
              <a:ext cx="2957796" cy="6858000"/>
            </a:xfrm>
            <a:prstGeom prst="rect">
              <a:avLst/>
            </a:prstGeom>
          </p:spPr>
        </p:pic>
        <p:sp>
          <p:nvSpPr>
            <p:cNvPr id="22" name="Bent Arrow 21"/>
            <p:cNvSpPr/>
            <p:nvPr/>
          </p:nvSpPr>
          <p:spPr>
            <a:xfrm flipV="1">
              <a:off x="3345736" y="2370465"/>
              <a:ext cx="545863" cy="2506335"/>
            </a:xfrm>
            <a:prstGeom prst="bentArrow">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Bent Arrow 22"/>
            <p:cNvSpPr/>
            <p:nvPr/>
          </p:nvSpPr>
          <p:spPr>
            <a:xfrm rot="16200000" flipV="1">
              <a:off x="6801686" y="3225049"/>
              <a:ext cx="2439660" cy="797168"/>
            </a:xfrm>
            <a:prstGeom prst="bentArrow">
              <a:avLst>
                <a:gd name="adj1" fmla="val 18952"/>
                <a:gd name="adj2" fmla="val 17757"/>
                <a:gd name="adj3" fmla="val 23966"/>
                <a:gd name="adj4" fmla="val 43750"/>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7146053" y="663241"/>
              <a:ext cx="410690" cy="369332"/>
            </a:xfrm>
            <a:prstGeom prst="rect">
              <a:avLst/>
            </a:prstGeom>
            <a:solidFill>
              <a:srgbClr val="FF0000"/>
            </a:solidFill>
            <a:scene3d>
              <a:camera prst="orthographicFront">
                <a:rot lat="20317717" lon="2304807" rev="21583866"/>
              </a:camera>
              <a:lightRig rig="threePt" dir="t"/>
            </a:scene3d>
          </p:spPr>
          <p:txBody>
            <a:bodyPr wrap="none" rtlCol="0">
              <a:spAutoFit/>
            </a:bodyPr>
            <a:lstStyle/>
            <a:p>
              <a:r>
                <a:rPr lang="en-US" b="1" dirty="0" smtClean="0"/>
                <a:t>G</a:t>
              </a:r>
              <a:r>
                <a:rPr lang="en-US" b="1" baseline="-25000" dirty="0" smtClean="0"/>
                <a:t>1</a:t>
              </a:r>
              <a:endParaRPr lang="en-US" b="1" baseline="-25000" dirty="0"/>
            </a:p>
          </p:txBody>
        </p:sp>
        <p:sp>
          <p:nvSpPr>
            <p:cNvPr id="25" name="TextBox 24"/>
            <p:cNvSpPr txBox="1"/>
            <p:nvPr/>
          </p:nvSpPr>
          <p:spPr>
            <a:xfrm>
              <a:off x="8416463" y="702899"/>
              <a:ext cx="410690" cy="369332"/>
            </a:xfrm>
            <a:prstGeom prst="rect">
              <a:avLst/>
            </a:prstGeom>
            <a:solidFill>
              <a:srgbClr val="0000FF"/>
            </a:solidFill>
            <a:scene3d>
              <a:camera prst="orthographicFront">
                <a:rot lat="1840318" lon="2788207" rev="32005"/>
              </a:camera>
              <a:lightRig rig="threePt" dir="t"/>
            </a:scene3d>
          </p:spPr>
          <p:txBody>
            <a:bodyPr wrap="none" rtlCol="0">
              <a:spAutoFit/>
            </a:bodyPr>
            <a:lstStyle/>
            <a:p>
              <a:r>
                <a:rPr lang="en-US" b="1" dirty="0" smtClean="0">
                  <a:solidFill>
                    <a:schemeClr val="bg1"/>
                  </a:solidFill>
                </a:rPr>
                <a:t>G</a:t>
              </a:r>
              <a:r>
                <a:rPr lang="en-US" b="1" baseline="-25000" dirty="0">
                  <a:solidFill>
                    <a:schemeClr val="bg1"/>
                  </a:solidFill>
                </a:rPr>
                <a:t>2</a:t>
              </a:r>
            </a:p>
          </p:txBody>
        </p:sp>
        <p:sp>
          <p:nvSpPr>
            <p:cNvPr id="26" name="TextBox 25"/>
            <p:cNvSpPr txBox="1"/>
            <p:nvPr/>
          </p:nvSpPr>
          <p:spPr>
            <a:xfrm>
              <a:off x="7798489" y="1912767"/>
              <a:ext cx="410690" cy="369332"/>
            </a:xfrm>
            <a:prstGeom prst="rect">
              <a:avLst/>
            </a:prstGeom>
            <a:solidFill>
              <a:srgbClr val="92D050"/>
            </a:solidFill>
            <a:scene3d>
              <a:camera prst="orthographicFront">
                <a:rot lat="18299991" lon="0" rev="0"/>
              </a:camera>
              <a:lightRig rig="threePt" dir="t"/>
            </a:scene3d>
          </p:spPr>
          <p:txBody>
            <a:bodyPr wrap="none" rtlCol="0">
              <a:spAutoFit/>
            </a:bodyPr>
            <a:lstStyle/>
            <a:p>
              <a:r>
                <a:rPr lang="en-US" b="1" dirty="0" smtClean="0"/>
                <a:t>G</a:t>
              </a:r>
              <a:r>
                <a:rPr lang="en-US" b="1" baseline="-25000" dirty="0"/>
                <a:t>3</a:t>
              </a:r>
            </a:p>
          </p:txBody>
        </p:sp>
        <p:sp>
          <p:nvSpPr>
            <p:cNvPr id="27" name="TextBox 26"/>
            <p:cNvSpPr txBox="1"/>
            <p:nvPr/>
          </p:nvSpPr>
          <p:spPr>
            <a:xfrm>
              <a:off x="9956954" y="815901"/>
              <a:ext cx="410690" cy="369332"/>
            </a:xfrm>
            <a:prstGeom prst="rect">
              <a:avLst/>
            </a:prstGeom>
            <a:solidFill>
              <a:srgbClr val="FF0000"/>
            </a:solidFill>
            <a:scene3d>
              <a:camera prst="orthographicFront">
                <a:rot lat="20317717" lon="2304807" rev="21583866"/>
              </a:camera>
              <a:lightRig rig="threePt" dir="t"/>
            </a:scene3d>
          </p:spPr>
          <p:txBody>
            <a:bodyPr wrap="none" rtlCol="0">
              <a:spAutoFit/>
            </a:bodyPr>
            <a:lstStyle/>
            <a:p>
              <a:r>
                <a:rPr lang="en-US" b="1" dirty="0" smtClean="0"/>
                <a:t>G</a:t>
              </a:r>
              <a:r>
                <a:rPr lang="en-US" b="1" baseline="-25000" dirty="0" smtClean="0"/>
                <a:t>1</a:t>
              </a:r>
              <a:endParaRPr lang="en-US" b="1" baseline="-25000" dirty="0"/>
            </a:p>
          </p:txBody>
        </p:sp>
        <p:sp>
          <p:nvSpPr>
            <p:cNvPr id="28" name="TextBox 27"/>
            <p:cNvSpPr txBox="1"/>
            <p:nvPr/>
          </p:nvSpPr>
          <p:spPr>
            <a:xfrm>
              <a:off x="11310022" y="5360624"/>
              <a:ext cx="410690" cy="369332"/>
            </a:xfrm>
            <a:prstGeom prst="rect">
              <a:avLst/>
            </a:prstGeom>
            <a:solidFill>
              <a:srgbClr val="0000FF"/>
            </a:solidFill>
            <a:scene3d>
              <a:camera prst="orthographicFront">
                <a:rot lat="1840318" lon="2788207" rev="32005"/>
              </a:camera>
              <a:lightRig rig="threePt" dir="t"/>
            </a:scene3d>
          </p:spPr>
          <p:txBody>
            <a:bodyPr wrap="none" rtlCol="0">
              <a:spAutoFit/>
            </a:bodyPr>
            <a:lstStyle/>
            <a:p>
              <a:r>
                <a:rPr lang="en-US" b="1" dirty="0" smtClean="0">
                  <a:solidFill>
                    <a:schemeClr val="bg1"/>
                  </a:solidFill>
                </a:rPr>
                <a:t>G</a:t>
              </a:r>
              <a:r>
                <a:rPr lang="en-US" b="1" baseline="-25000" dirty="0">
                  <a:solidFill>
                    <a:schemeClr val="bg1"/>
                  </a:solidFill>
                </a:rPr>
                <a:t>2</a:t>
              </a:r>
            </a:p>
          </p:txBody>
        </p:sp>
        <p:sp>
          <p:nvSpPr>
            <p:cNvPr id="29" name="TextBox 28"/>
            <p:cNvSpPr txBox="1"/>
            <p:nvPr/>
          </p:nvSpPr>
          <p:spPr>
            <a:xfrm>
              <a:off x="10589278" y="4139395"/>
              <a:ext cx="410690" cy="369332"/>
            </a:xfrm>
            <a:prstGeom prst="rect">
              <a:avLst/>
            </a:prstGeom>
            <a:solidFill>
              <a:srgbClr val="92D050"/>
            </a:solidFill>
            <a:scene3d>
              <a:camera prst="orthographicFront">
                <a:rot lat="18299991" lon="0" rev="0"/>
              </a:camera>
              <a:lightRig rig="threePt" dir="t"/>
            </a:scene3d>
          </p:spPr>
          <p:txBody>
            <a:bodyPr wrap="none" rtlCol="0">
              <a:spAutoFit/>
            </a:bodyPr>
            <a:lstStyle/>
            <a:p>
              <a:r>
                <a:rPr lang="en-US" b="1" dirty="0" smtClean="0"/>
                <a:t>G</a:t>
              </a:r>
              <a:r>
                <a:rPr lang="en-US" b="1" baseline="-25000" dirty="0"/>
                <a:t>3</a:t>
              </a:r>
            </a:p>
          </p:txBody>
        </p:sp>
      </p:grpSp>
    </p:spTree>
    <p:extLst>
      <p:ext uri="{BB962C8B-B14F-4D97-AF65-F5344CB8AC3E}">
        <p14:creationId xmlns:p14="http://schemas.microsoft.com/office/powerpoint/2010/main" val="85016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95347" y="451625"/>
            <a:ext cx="7137401" cy="5740354"/>
            <a:chOff x="2781903" y="216956"/>
            <a:chExt cx="7137401" cy="5740354"/>
          </a:xfrm>
        </p:grpSpPr>
        <p:grpSp>
          <p:nvGrpSpPr>
            <p:cNvPr id="8" name="Group 7"/>
            <p:cNvGrpSpPr/>
            <p:nvPr/>
          </p:nvGrpSpPr>
          <p:grpSpPr>
            <a:xfrm>
              <a:off x="2781903" y="216956"/>
              <a:ext cx="7137401" cy="5740354"/>
              <a:chOff x="2887132" y="183066"/>
              <a:chExt cx="7137401" cy="5740354"/>
            </a:xfrm>
          </p:grpSpPr>
          <p:pic>
            <p:nvPicPr>
              <p:cNvPr id="2" name="Picture 1"/>
              <p:cNvPicPr>
                <a:picLocks noChangeAspect="1"/>
              </p:cNvPicPr>
              <p:nvPr/>
            </p:nvPicPr>
            <p:blipFill rotWithShape="1">
              <a:blip r:embed="rId2"/>
              <a:srcRect l="19036" t="10974" r="12091" b="7588"/>
              <a:stretch/>
            </p:blipFill>
            <p:spPr>
              <a:xfrm>
                <a:off x="2887132" y="834953"/>
                <a:ext cx="7137401" cy="5088467"/>
              </a:xfrm>
              <a:prstGeom prst="rect">
                <a:avLst/>
              </a:prstGeom>
            </p:spPr>
          </p:pic>
          <p:sp>
            <p:nvSpPr>
              <p:cNvPr id="3" name="TextBox 2"/>
              <p:cNvSpPr txBox="1"/>
              <p:nvPr/>
            </p:nvSpPr>
            <p:spPr>
              <a:xfrm>
                <a:off x="3856856" y="2460964"/>
                <a:ext cx="1079142" cy="1200329"/>
              </a:xfrm>
              <a:prstGeom prst="rect">
                <a:avLst/>
              </a:prstGeom>
              <a:noFill/>
            </p:spPr>
            <p:txBody>
              <a:bodyPr wrap="none" rtlCol="0">
                <a:spAutoFit/>
              </a:bodyPr>
              <a:lstStyle/>
              <a:p>
                <a:pPr algn="ctr"/>
                <a:r>
                  <a:rPr lang="en-US" b="1" dirty="0" smtClean="0">
                    <a:solidFill>
                      <a:srgbClr val="FF0000"/>
                    </a:solidFill>
                  </a:rPr>
                  <a:t>397</a:t>
                </a:r>
              </a:p>
              <a:p>
                <a:pPr algn="ctr"/>
                <a:r>
                  <a:rPr lang="en-US" b="1" dirty="0" err="1" smtClean="0">
                    <a:solidFill>
                      <a:srgbClr val="FF0000"/>
                    </a:solidFill>
                  </a:rPr>
                  <a:t>n</a:t>
                </a:r>
                <a:r>
                  <a:rPr lang="en-US" b="1" baseline="-25000" dirty="0" err="1" smtClean="0">
                    <a:solidFill>
                      <a:srgbClr val="FF0000"/>
                    </a:solidFill>
                  </a:rPr>
                  <a:t>D</a:t>
                </a:r>
                <a:r>
                  <a:rPr lang="en-US" b="1" baseline="-25000" dirty="0" smtClean="0">
                    <a:solidFill>
                      <a:srgbClr val="FF0000"/>
                    </a:solidFill>
                  </a:rPr>
                  <a:t> </a:t>
                </a:r>
                <a:r>
                  <a:rPr lang="en-US" b="1" dirty="0" smtClean="0">
                    <a:solidFill>
                      <a:srgbClr val="FF0000"/>
                    </a:solidFill>
                  </a:rPr>
                  <a:t>= 147 </a:t>
                </a:r>
              </a:p>
              <a:p>
                <a:pPr algn="ctr"/>
                <a:r>
                  <a:rPr lang="en-US" b="1" dirty="0" smtClean="0">
                    <a:solidFill>
                      <a:srgbClr val="FF0000"/>
                    </a:solidFill>
                  </a:rPr>
                  <a:t>D</a:t>
                </a:r>
                <a:r>
                  <a:rPr lang="en-US" b="1" baseline="-25000" dirty="0" smtClean="0">
                    <a:solidFill>
                      <a:srgbClr val="FF0000"/>
                    </a:solidFill>
                  </a:rPr>
                  <a:t>S</a:t>
                </a:r>
                <a:r>
                  <a:rPr lang="en-US" b="1" dirty="0" smtClean="0">
                    <a:solidFill>
                      <a:srgbClr val="FF0000"/>
                    </a:solidFill>
                  </a:rPr>
                  <a:t> = 37% </a:t>
                </a:r>
              </a:p>
              <a:p>
                <a:pPr algn="ctr"/>
                <a:r>
                  <a:rPr lang="en-US" b="1" dirty="0" smtClean="0">
                    <a:solidFill>
                      <a:srgbClr val="FF0000"/>
                    </a:solidFill>
                  </a:rPr>
                  <a:t>D</a:t>
                </a:r>
                <a:r>
                  <a:rPr lang="en-US" b="1" baseline="-25000" dirty="0" smtClean="0">
                    <a:solidFill>
                      <a:srgbClr val="FF0000"/>
                    </a:solidFill>
                  </a:rPr>
                  <a:t>T</a:t>
                </a:r>
                <a:r>
                  <a:rPr lang="en-US" b="1" dirty="0" smtClean="0">
                    <a:solidFill>
                      <a:srgbClr val="FF0000"/>
                    </a:solidFill>
                  </a:rPr>
                  <a:t> = 11%</a:t>
                </a:r>
                <a:endParaRPr lang="en-US" b="1" dirty="0">
                  <a:solidFill>
                    <a:srgbClr val="FF0000"/>
                  </a:solidFill>
                </a:endParaRPr>
              </a:p>
            </p:txBody>
          </p:sp>
          <p:sp>
            <p:nvSpPr>
              <p:cNvPr id="4" name="TextBox 3"/>
              <p:cNvSpPr txBox="1"/>
              <p:nvPr/>
            </p:nvSpPr>
            <p:spPr>
              <a:xfrm>
                <a:off x="4786534" y="4668044"/>
                <a:ext cx="2959401" cy="923330"/>
              </a:xfrm>
              <a:prstGeom prst="rect">
                <a:avLst/>
              </a:prstGeom>
              <a:noFill/>
            </p:spPr>
            <p:txBody>
              <a:bodyPr wrap="none" rtlCol="0">
                <a:spAutoFit/>
              </a:bodyPr>
              <a:lstStyle/>
              <a:p>
                <a:pPr algn="ctr"/>
                <a:r>
                  <a:rPr lang="en-US" b="1" dirty="0" smtClean="0">
                    <a:solidFill>
                      <a:schemeClr val="accent6">
                        <a:lumMod val="50000"/>
                      </a:schemeClr>
                    </a:solidFill>
                  </a:rPr>
                  <a:t>630</a:t>
                </a:r>
              </a:p>
              <a:p>
                <a:pPr algn="ctr"/>
                <a:r>
                  <a:rPr lang="en-US" b="1" dirty="0" err="1" smtClean="0">
                    <a:solidFill>
                      <a:schemeClr val="accent6">
                        <a:lumMod val="50000"/>
                      </a:schemeClr>
                    </a:solidFill>
                  </a:rPr>
                  <a:t>n</a:t>
                </a:r>
                <a:r>
                  <a:rPr lang="en-US" b="1" baseline="-25000" dirty="0" err="1" smtClean="0">
                    <a:solidFill>
                      <a:schemeClr val="accent6">
                        <a:lumMod val="50000"/>
                      </a:schemeClr>
                    </a:solidFill>
                  </a:rPr>
                  <a:t>D</a:t>
                </a:r>
                <a:r>
                  <a:rPr lang="en-US" b="1" dirty="0" smtClean="0">
                    <a:solidFill>
                      <a:schemeClr val="accent6">
                        <a:lumMod val="50000"/>
                      </a:schemeClr>
                    </a:solidFill>
                  </a:rPr>
                  <a:t>=214, D</a:t>
                </a:r>
                <a:r>
                  <a:rPr lang="en-US" b="1" baseline="-25000" dirty="0" smtClean="0">
                    <a:solidFill>
                      <a:schemeClr val="accent6">
                        <a:lumMod val="50000"/>
                      </a:schemeClr>
                    </a:solidFill>
                  </a:rPr>
                  <a:t>S</a:t>
                </a:r>
                <a:r>
                  <a:rPr lang="en-US" b="1" dirty="0" smtClean="0">
                    <a:solidFill>
                      <a:schemeClr val="accent6">
                        <a:lumMod val="50000"/>
                      </a:schemeClr>
                    </a:solidFill>
                  </a:rPr>
                  <a:t> </a:t>
                </a:r>
                <a:r>
                  <a:rPr lang="en-US" b="1" dirty="0">
                    <a:solidFill>
                      <a:schemeClr val="accent6">
                        <a:lumMod val="50000"/>
                      </a:schemeClr>
                    </a:solidFill>
                  </a:rPr>
                  <a:t>= </a:t>
                </a:r>
                <a:r>
                  <a:rPr lang="en-US" b="1" dirty="0" smtClean="0">
                    <a:solidFill>
                      <a:schemeClr val="accent6">
                        <a:lumMod val="50000"/>
                      </a:schemeClr>
                    </a:solidFill>
                  </a:rPr>
                  <a:t>34%, D</a:t>
                </a:r>
                <a:r>
                  <a:rPr lang="en-US" b="1" baseline="-25000" dirty="0" smtClean="0">
                    <a:solidFill>
                      <a:schemeClr val="accent6">
                        <a:lumMod val="50000"/>
                      </a:schemeClr>
                    </a:solidFill>
                  </a:rPr>
                  <a:t>T</a:t>
                </a:r>
                <a:r>
                  <a:rPr lang="en-US" b="1" dirty="0" smtClean="0">
                    <a:solidFill>
                      <a:schemeClr val="accent6">
                        <a:lumMod val="50000"/>
                      </a:schemeClr>
                    </a:solidFill>
                  </a:rPr>
                  <a:t> </a:t>
                </a:r>
                <a:r>
                  <a:rPr lang="en-US" b="1" dirty="0">
                    <a:solidFill>
                      <a:schemeClr val="accent6">
                        <a:lumMod val="50000"/>
                      </a:schemeClr>
                    </a:solidFill>
                  </a:rPr>
                  <a:t>= </a:t>
                </a:r>
                <a:r>
                  <a:rPr lang="en-US" b="1" dirty="0" smtClean="0">
                    <a:solidFill>
                      <a:schemeClr val="accent6">
                        <a:lumMod val="50000"/>
                      </a:schemeClr>
                    </a:solidFill>
                  </a:rPr>
                  <a:t>16.2%</a:t>
                </a:r>
                <a:endParaRPr lang="en-US" b="1" dirty="0">
                  <a:solidFill>
                    <a:schemeClr val="accent6">
                      <a:lumMod val="50000"/>
                    </a:schemeClr>
                  </a:solidFill>
                </a:endParaRPr>
              </a:p>
              <a:p>
                <a:pPr algn="ctr"/>
                <a:endParaRPr lang="en-US" b="1" dirty="0">
                  <a:solidFill>
                    <a:schemeClr val="accent6">
                      <a:lumMod val="50000"/>
                    </a:schemeClr>
                  </a:solidFill>
                </a:endParaRPr>
              </a:p>
            </p:txBody>
          </p:sp>
          <p:sp>
            <p:nvSpPr>
              <p:cNvPr id="5" name="TextBox 4"/>
              <p:cNvSpPr txBox="1"/>
              <p:nvPr/>
            </p:nvSpPr>
            <p:spPr>
              <a:xfrm>
                <a:off x="6984863" y="2377543"/>
                <a:ext cx="1079142" cy="1477328"/>
              </a:xfrm>
              <a:prstGeom prst="rect">
                <a:avLst/>
              </a:prstGeom>
              <a:noFill/>
            </p:spPr>
            <p:txBody>
              <a:bodyPr wrap="none" rtlCol="0">
                <a:spAutoFit/>
              </a:bodyPr>
              <a:lstStyle/>
              <a:p>
                <a:pPr algn="ctr"/>
                <a:r>
                  <a:rPr lang="en-US" b="1" dirty="0" smtClean="0">
                    <a:solidFill>
                      <a:srgbClr val="0000FF"/>
                    </a:solidFill>
                  </a:rPr>
                  <a:t>291</a:t>
                </a:r>
              </a:p>
              <a:p>
                <a:pPr algn="ctr"/>
                <a:r>
                  <a:rPr lang="en-US" b="1" dirty="0" err="1" smtClean="0">
                    <a:solidFill>
                      <a:srgbClr val="0000FF"/>
                    </a:solidFill>
                  </a:rPr>
                  <a:t>n</a:t>
                </a:r>
                <a:r>
                  <a:rPr lang="en-US" b="1" baseline="-25000" dirty="0" err="1" smtClean="0">
                    <a:solidFill>
                      <a:srgbClr val="0000FF"/>
                    </a:solidFill>
                  </a:rPr>
                  <a:t>D</a:t>
                </a:r>
                <a:r>
                  <a:rPr lang="en-US" b="1" baseline="-25000" dirty="0" smtClean="0">
                    <a:solidFill>
                      <a:srgbClr val="0000FF"/>
                    </a:solidFill>
                  </a:rPr>
                  <a:t> </a:t>
                </a:r>
                <a:r>
                  <a:rPr lang="en-US" b="1" dirty="0" smtClean="0">
                    <a:solidFill>
                      <a:srgbClr val="0000FF"/>
                    </a:solidFill>
                  </a:rPr>
                  <a:t>= 90 </a:t>
                </a:r>
                <a:endParaRPr lang="en-US" b="1" dirty="0">
                  <a:solidFill>
                    <a:srgbClr val="0000FF"/>
                  </a:solidFill>
                </a:endParaRPr>
              </a:p>
              <a:p>
                <a:pPr algn="ctr"/>
                <a:r>
                  <a:rPr lang="en-US" b="1" dirty="0">
                    <a:solidFill>
                      <a:srgbClr val="0000FF"/>
                    </a:solidFill>
                  </a:rPr>
                  <a:t>D</a:t>
                </a:r>
                <a:r>
                  <a:rPr lang="en-US" b="1" baseline="-25000" dirty="0">
                    <a:solidFill>
                      <a:srgbClr val="0000FF"/>
                    </a:solidFill>
                  </a:rPr>
                  <a:t>S</a:t>
                </a:r>
                <a:r>
                  <a:rPr lang="en-US" b="1" dirty="0">
                    <a:solidFill>
                      <a:srgbClr val="0000FF"/>
                    </a:solidFill>
                  </a:rPr>
                  <a:t> = </a:t>
                </a:r>
                <a:r>
                  <a:rPr lang="en-US" b="1" dirty="0" smtClean="0">
                    <a:solidFill>
                      <a:srgbClr val="0000FF"/>
                    </a:solidFill>
                  </a:rPr>
                  <a:t>31% </a:t>
                </a:r>
                <a:endParaRPr lang="en-US" b="1" dirty="0">
                  <a:solidFill>
                    <a:srgbClr val="0000FF"/>
                  </a:solidFill>
                </a:endParaRPr>
              </a:p>
              <a:p>
                <a:pPr algn="ctr"/>
                <a:r>
                  <a:rPr lang="en-US" b="1" dirty="0">
                    <a:solidFill>
                      <a:srgbClr val="0000FF"/>
                    </a:solidFill>
                  </a:rPr>
                  <a:t>D</a:t>
                </a:r>
                <a:r>
                  <a:rPr lang="en-US" b="1" baseline="-25000" dirty="0">
                    <a:solidFill>
                      <a:srgbClr val="0000FF"/>
                    </a:solidFill>
                  </a:rPr>
                  <a:t>T</a:t>
                </a:r>
                <a:r>
                  <a:rPr lang="en-US" b="1" dirty="0">
                    <a:solidFill>
                      <a:srgbClr val="0000FF"/>
                    </a:solidFill>
                  </a:rPr>
                  <a:t> = </a:t>
                </a:r>
                <a:r>
                  <a:rPr lang="en-US" b="1" dirty="0" smtClean="0">
                    <a:solidFill>
                      <a:srgbClr val="0000FF"/>
                    </a:solidFill>
                  </a:rPr>
                  <a:t>6.8%</a:t>
                </a:r>
                <a:endParaRPr lang="en-US" b="1" dirty="0">
                  <a:solidFill>
                    <a:srgbClr val="0000FF"/>
                  </a:solidFill>
                </a:endParaRPr>
              </a:p>
              <a:p>
                <a:pPr algn="ctr"/>
                <a:endParaRPr lang="en-US" b="1" dirty="0">
                  <a:solidFill>
                    <a:srgbClr val="0000FF"/>
                  </a:solidFill>
                </a:endParaRPr>
              </a:p>
            </p:txBody>
          </p:sp>
          <p:sp>
            <p:nvSpPr>
              <p:cNvPr id="6" name="TextBox 5"/>
              <p:cNvSpPr txBox="1"/>
              <p:nvPr/>
            </p:nvSpPr>
            <p:spPr>
              <a:xfrm>
                <a:off x="4324136" y="183066"/>
                <a:ext cx="3325398" cy="369332"/>
              </a:xfrm>
              <a:prstGeom prst="rect">
                <a:avLst/>
              </a:prstGeom>
              <a:noFill/>
            </p:spPr>
            <p:txBody>
              <a:bodyPr wrap="none" rtlCol="0">
                <a:spAutoFit/>
              </a:bodyPr>
              <a:lstStyle/>
              <a:p>
                <a:r>
                  <a:rPr lang="en-US" dirty="0" smtClean="0"/>
                  <a:t>Complete set of N =1318 patients</a:t>
                </a:r>
                <a:endParaRPr lang="en-US" dirty="0"/>
              </a:p>
            </p:txBody>
          </p:sp>
        </p:grpSp>
        <p:sp>
          <p:nvSpPr>
            <p:cNvPr id="12" name="TextBox 11"/>
            <p:cNvSpPr txBox="1"/>
            <p:nvPr/>
          </p:nvSpPr>
          <p:spPr>
            <a:xfrm>
              <a:off x="4088693" y="2034566"/>
              <a:ext cx="410690" cy="369332"/>
            </a:xfrm>
            <a:prstGeom prst="rect">
              <a:avLst/>
            </a:prstGeom>
            <a:solidFill>
              <a:srgbClr val="FF0000"/>
            </a:solidFill>
          </p:spPr>
          <p:txBody>
            <a:bodyPr wrap="none" rtlCol="0">
              <a:spAutoFit/>
            </a:bodyPr>
            <a:lstStyle/>
            <a:p>
              <a:r>
                <a:rPr lang="en-US" b="1" dirty="0" smtClean="0"/>
                <a:t>G</a:t>
              </a:r>
              <a:r>
                <a:rPr lang="en-US" b="1" baseline="-25000" dirty="0" smtClean="0"/>
                <a:t>1</a:t>
              </a:r>
              <a:endParaRPr lang="en-US" b="1" baseline="-25000" dirty="0"/>
            </a:p>
          </p:txBody>
        </p:sp>
        <p:sp>
          <p:nvSpPr>
            <p:cNvPr id="13" name="TextBox 12"/>
            <p:cNvSpPr txBox="1"/>
            <p:nvPr/>
          </p:nvSpPr>
          <p:spPr>
            <a:xfrm>
              <a:off x="7239397" y="2034566"/>
              <a:ext cx="410690" cy="369332"/>
            </a:xfrm>
            <a:prstGeom prst="rect">
              <a:avLst/>
            </a:prstGeom>
            <a:solidFill>
              <a:srgbClr val="0000FF"/>
            </a:solidFill>
          </p:spPr>
          <p:txBody>
            <a:bodyPr wrap="none" rtlCol="0">
              <a:spAutoFit/>
            </a:bodyPr>
            <a:lstStyle/>
            <a:p>
              <a:r>
                <a:rPr lang="en-US" b="1" dirty="0" smtClean="0">
                  <a:solidFill>
                    <a:schemeClr val="bg1"/>
                  </a:solidFill>
                </a:rPr>
                <a:t>G</a:t>
              </a:r>
              <a:r>
                <a:rPr lang="en-US" b="1" baseline="-25000" dirty="0">
                  <a:solidFill>
                    <a:schemeClr val="bg1"/>
                  </a:solidFill>
                </a:rPr>
                <a:t>2</a:t>
              </a:r>
            </a:p>
          </p:txBody>
        </p:sp>
        <p:sp>
          <p:nvSpPr>
            <p:cNvPr id="14" name="TextBox 13"/>
            <p:cNvSpPr txBox="1"/>
            <p:nvPr/>
          </p:nvSpPr>
          <p:spPr>
            <a:xfrm>
              <a:off x="6214092" y="5322918"/>
              <a:ext cx="410690" cy="369332"/>
            </a:xfrm>
            <a:prstGeom prst="rect">
              <a:avLst/>
            </a:prstGeom>
            <a:solidFill>
              <a:srgbClr val="92D050"/>
            </a:solidFill>
          </p:spPr>
          <p:txBody>
            <a:bodyPr wrap="none" rtlCol="0">
              <a:spAutoFit/>
            </a:bodyPr>
            <a:lstStyle/>
            <a:p>
              <a:r>
                <a:rPr lang="en-US" b="1" dirty="0" smtClean="0"/>
                <a:t>G</a:t>
              </a:r>
              <a:r>
                <a:rPr lang="en-US" b="1" baseline="-25000" dirty="0"/>
                <a:t>3</a:t>
              </a:r>
            </a:p>
          </p:txBody>
        </p:sp>
      </p:grpSp>
      <p:grpSp>
        <p:nvGrpSpPr>
          <p:cNvPr id="9" name="Group 8"/>
          <p:cNvGrpSpPr/>
          <p:nvPr/>
        </p:nvGrpSpPr>
        <p:grpSpPr>
          <a:xfrm>
            <a:off x="7219810" y="588022"/>
            <a:ext cx="4847455" cy="5209756"/>
            <a:chOff x="7203626" y="304802"/>
            <a:chExt cx="4847455" cy="5209756"/>
          </a:xfrm>
        </p:grpSpPr>
        <p:sp>
          <p:nvSpPr>
            <p:cNvPr id="15" name="Rounded Rectangle 14"/>
            <p:cNvSpPr/>
            <p:nvPr/>
          </p:nvSpPr>
          <p:spPr>
            <a:xfrm>
              <a:off x="7203626" y="304802"/>
              <a:ext cx="4847455" cy="1229707"/>
            </a:xfrm>
            <a:prstGeom prst="roundRect">
              <a:avLst>
                <a:gd name="adj" fmla="val 17608"/>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7253054" y="414662"/>
              <a:ext cx="4732999" cy="923330"/>
            </a:xfrm>
            <a:prstGeom prst="rect">
              <a:avLst/>
            </a:prstGeom>
            <a:noFill/>
          </p:spPr>
          <p:txBody>
            <a:bodyPr wrap="square" rtlCol="0">
              <a:spAutoFit/>
            </a:bodyPr>
            <a:lstStyle/>
            <a:p>
              <a:pPr algn="just"/>
              <a:r>
                <a:rPr lang="en-US" dirty="0" smtClean="0"/>
                <a:t>This series of steps results in the straightforward algorithm, identifying for any patient the clinical subtypes G</a:t>
              </a:r>
              <a:r>
                <a:rPr lang="en-US" baseline="-25000" dirty="0" smtClean="0"/>
                <a:t>1</a:t>
              </a:r>
              <a:r>
                <a:rPr lang="en-US" dirty="0" smtClean="0"/>
                <a:t>, G</a:t>
              </a:r>
              <a:r>
                <a:rPr lang="en-US" baseline="-25000" dirty="0" smtClean="0"/>
                <a:t>2</a:t>
              </a:r>
              <a:r>
                <a:rPr lang="en-US" dirty="0" smtClean="0"/>
                <a:t> or G</a:t>
              </a:r>
              <a:r>
                <a:rPr lang="en-US" baseline="-25000" dirty="0" smtClean="0"/>
                <a:t>3</a:t>
              </a:r>
              <a:r>
                <a:rPr lang="en-US" dirty="0" smtClean="0"/>
                <a:t> of the lung cancer: </a:t>
              </a:r>
              <a:endParaRPr lang="en-US" dirty="0"/>
            </a:p>
          </p:txBody>
        </p:sp>
        <p:sp>
          <p:nvSpPr>
            <p:cNvPr id="17" name="TextBox 16"/>
            <p:cNvSpPr txBox="1"/>
            <p:nvPr/>
          </p:nvSpPr>
          <p:spPr>
            <a:xfrm>
              <a:off x="7453001" y="2375237"/>
              <a:ext cx="4348703" cy="3139321"/>
            </a:xfrm>
            <a:prstGeom prst="rect">
              <a:avLst/>
            </a:prstGeom>
            <a:noFill/>
          </p:spPr>
          <p:txBody>
            <a:bodyPr wrap="square" rtlCol="0">
              <a:spAutoFit/>
            </a:bodyPr>
            <a:lstStyle/>
            <a:p>
              <a:pPr marL="342900" indent="-342900">
                <a:buFont typeface="+mj-lt"/>
                <a:buAutoNum type="arabicPeriod"/>
              </a:pPr>
              <a:r>
                <a:rPr lang="en-US" dirty="0" smtClean="0"/>
                <a:t>Input pts data, convert to </a:t>
              </a:r>
              <a:r>
                <a:rPr lang="en-US" dirty="0" err="1" smtClean="0"/>
                <a:t>PCp</a:t>
              </a:r>
              <a:endParaRPr lang="en-US" dirty="0" smtClean="0"/>
            </a:p>
            <a:p>
              <a:pPr marL="342900" indent="-342900">
                <a:buFont typeface="+mj-lt"/>
                <a:buAutoNum type="arabicPeriod"/>
              </a:pPr>
              <a:r>
                <a:rPr lang="en-US" dirty="0" smtClean="0"/>
                <a:t>Compare adjacency matrices of </a:t>
              </a:r>
              <a:r>
                <a:rPr lang="en-US" dirty="0" err="1" smtClean="0"/>
                <a:t>PCp</a:t>
              </a:r>
              <a:r>
                <a:rPr lang="en-US" dirty="0" smtClean="0"/>
                <a:t> to stored matrices, representing HL’s and  edge weights and compute x-y similarity coordinates</a:t>
              </a:r>
            </a:p>
            <a:p>
              <a:pPr marL="342900" indent="-342900">
                <a:buFont typeface="+mj-lt"/>
                <a:buAutoNum type="arabicPeriod"/>
              </a:pPr>
              <a:r>
                <a:rPr lang="en-US" dirty="0" smtClean="0"/>
                <a:t>Identify where in boundaries </a:t>
              </a:r>
              <a:r>
                <a:rPr lang="en-US" dirty="0" err="1" smtClean="0"/>
                <a:t>PCp</a:t>
              </a:r>
              <a:r>
                <a:rPr lang="en-US" dirty="0" smtClean="0"/>
                <a:t> localizes – output G</a:t>
              </a:r>
              <a:r>
                <a:rPr lang="en-US" baseline="-25000" dirty="0" smtClean="0"/>
                <a:t>1</a:t>
              </a:r>
              <a:r>
                <a:rPr lang="en-US" dirty="0" smtClean="0"/>
                <a:t>, G</a:t>
              </a:r>
              <a:r>
                <a:rPr lang="en-US" baseline="-25000" dirty="0" smtClean="0"/>
                <a:t>2</a:t>
              </a:r>
              <a:r>
                <a:rPr lang="en-US" dirty="0" smtClean="0"/>
                <a:t>, G</a:t>
              </a:r>
              <a:r>
                <a:rPr lang="en-US" baseline="-25000" dirty="0" smtClean="0"/>
                <a:t>3</a:t>
              </a:r>
            </a:p>
            <a:p>
              <a:pPr marL="342900" indent="-342900">
                <a:buFont typeface="+mj-lt"/>
                <a:buAutoNum type="arabicPeriod"/>
              </a:pPr>
              <a:r>
                <a:rPr lang="en-US" dirty="0" smtClean="0"/>
                <a:t>Output the clinical features characterizing the severity group with highlighted ones that match patient’s </a:t>
              </a:r>
              <a:r>
                <a:rPr lang="en-US" dirty="0" err="1" smtClean="0"/>
                <a:t>PCp</a:t>
              </a:r>
              <a:endParaRPr lang="en-US" dirty="0"/>
            </a:p>
          </p:txBody>
        </p:sp>
      </p:grpSp>
    </p:spTree>
    <p:extLst>
      <p:ext uri="{BB962C8B-B14F-4D97-AF65-F5344CB8AC3E}">
        <p14:creationId xmlns:p14="http://schemas.microsoft.com/office/powerpoint/2010/main" val="8108101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 name="Group 19"/>
          <p:cNvGrpSpPr/>
          <p:nvPr/>
        </p:nvGrpSpPr>
        <p:grpSpPr>
          <a:xfrm>
            <a:off x="143934" y="122565"/>
            <a:ext cx="11829583" cy="6638891"/>
            <a:chOff x="143934" y="122565"/>
            <a:chExt cx="11829583" cy="6638891"/>
          </a:xfrm>
        </p:grpSpPr>
        <p:pic>
          <p:nvPicPr>
            <p:cNvPr id="21" name="Picture 20"/>
            <p:cNvPicPr>
              <a:picLocks noChangeAspect="1"/>
            </p:cNvPicPr>
            <p:nvPr/>
          </p:nvPicPr>
          <p:blipFill>
            <a:blip r:embed="rId2"/>
            <a:stretch>
              <a:fillRect/>
            </a:stretch>
          </p:blipFill>
          <p:spPr>
            <a:xfrm>
              <a:off x="3210481" y="122565"/>
              <a:ext cx="5429872" cy="4847367"/>
            </a:xfrm>
            <a:prstGeom prst="rect">
              <a:avLst/>
            </a:prstGeom>
          </p:spPr>
        </p:pic>
        <p:pic>
          <p:nvPicPr>
            <p:cNvPr id="3" name="Picture 2"/>
            <p:cNvPicPr>
              <a:picLocks noChangeAspect="1"/>
            </p:cNvPicPr>
            <p:nvPr/>
          </p:nvPicPr>
          <p:blipFill>
            <a:blip r:embed="rId3"/>
            <a:stretch>
              <a:fillRect/>
            </a:stretch>
          </p:blipFill>
          <p:spPr>
            <a:xfrm>
              <a:off x="143934" y="262468"/>
              <a:ext cx="3115733" cy="2511188"/>
            </a:xfrm>
            <a:prstGeom prst="rect">
              <a:avLst/>
            </a:prstGeom>
          </p:spPr>
        </p:pic>
        <p:pic>
          <p:nvPicPr>
            <p:cNvPr id="4" name="Picture 3"/>
            <p:cNvPicPr>
              <a:picLocks noChangeAspect="1"/>
            </p:cNvPicPr>
            <p:nvPr/>
          </p:nvPicPr>
          <p:blipFill>
            <a:blip r:embed="rId4"/>
            <a:stretch>
              <a:fillRect/>
            </a:stretch>
          </p:blipFill>
          <p:spPr>
            <a:xfrm>
              <a:off x="8713850" y="4250268"/>
              <a:ext cx="3259667" cy="2511188"/>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1279475" y="886502"/>
              <a:ext cx="870791" cy="1230165"/>
            </a:xfrm>
            <a:prstGeom prst="rect">
              <a:avLst/>
            </a:prstGeom>
            <a:ln>
              <a:noFill/>
            </a:ln>
          </p:spPr>
        </p:pic>
        <p:pic>
          <p:nvPicPr>
            <p:cNvPr id="6" name="Picture 5"/>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9908288" y="4969933"/>
              <a:ext cx="870791" cy="1230165"/>
            </a:xfrm>
            <a:prstGeom prst="rect">
              <a:avLst/>
            </a:prstGeom>
            <a:ln>
              <a:noFill/>
            </a:ln>
          </p:spPr>
        </p:pic>
        <p:sp>
          <p:nvSpPr>
            <p:cNvPr id="9" name="Oval 8"/>
            <p:cNvSpPr/>
            <p:nvPr/>
          </p:nvSpPr>
          <p:spPr>
            <a:xfrm>
              <a:off x="5241802" y="3854302"/>
              <a:ext cx="152400" cy="128954"/>
            </a:xfrm>
            <a:prstGeom prst="ellipse">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5133974" y="3561128"/>
              <a:ext cx="368057" cy="333375"/>
            </a:xfrm>
            <a:prstGeom prst="down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5080384" y="2986941"/>
              <a:ext cx="475236" cy="671365"/>
            </a:xfrm>
            <a:prstGeom prst="rect">
              <a:avLst/>
            </a:prstGeom>
            <a:solidFill>
              <a:schemeClr val="bg1"/>
            </a:solidFill>
            <a:ln>
              <a:solidFill>
                <a:schemeClr val="tx1"/>
              </a:solidFill>
            </a:ln>
          </p:spPr>
        </p:pic>
        <p:sp>
          <p:nvSpPr>
            <p:cNvPr id="10" name="Bent Arrow 9"/>
            <p:cNvSpPr/>
            <p:nvPr/>
          </p:nvSpPr>
          <p:spPr>
            <a:xfrm flipV="1">
              <a:off x="2024542" y="2837038"/>
              <a:ext cx="1235125" cy="5919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Bent Arrow 10"/>
            <p:cNvSpPr/>
            <p:nvPr/>
          </p:nvSpPr>
          <p:spPr>
            <a:xfrm rot="5400000" flipH="1" flipV="1">
              <a:off x="7318290" y="4536541"/>
              <a:ext cx="962168" cy="1828953"/>
            </a:xfrm>
            <a:prstGeom prst="bentArrow">
              <a:avLst>
                <a:gd name="adj1" fmla="val 16867"/>
                <a:gd name="adj2" fmla="val 15403"/>
                <a:gd name="adj3" fmla="val 1814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 name="Picture 11"/>
            <p:cNvPicPr>
              <a:picLocks noChangeAspect="1"/>
            </p:cNvPicPr>
            <p:nvPr/>
          </p:nvPicPr>
          <p:blipFill>
            <a:blip r:embed="rId5">
              <a:clrChange>
                <a:clrFrom>
                  <a:srgbClr val="FFFFFF"/>
                </a:clrFrom>
                <a:clrTo>
                  <a:srgbClr val="FFFFFF">
                    <a:alpha val="0"/>
                  </a:srgbClr>
                </a:clrTo>
              </a:clrChange>
              <a:duotone>
                <a:schemeClr val="accent2">
                  <a:shade val="45000"/>
                  <a:satMod val="135000"/>
                </a:schemeClr>
                <a:prstClr val="white"/>
              </a:duotone>
            </a:blip>
            <a:stretch>
              <a:fillRect/>
            </a:stretch>
          </p:blipFill>
          <p:spPr>
            <a:xfrm>
              <a:off x="2150266" y="4500602"/>
              <a:ext cx="870791" cy="1230165"/>
            </a:xfrm>
            <a:prstGeom prst="rect">
              <a:avLst/>
            </a:prstGeom>
            <a:ln>
              <a:solidFill>
                <a:schemeClr val="tx1"/>
              </a:solidFill>
            </a:ln>
          </p:spPr>
        </p:pic>
        <p:sp>
          <p:nvSpPr>
            <p:cNvPr id="13" name="Bent Arrow 12"/>
            <p:cNvSpPr/>
            <p:nvPr/>
          </p:nvSpPr>
          <p:spPr>
            <a:xfrm rot="5400000" flipH="1" flipV="1">
              <a:off x="386039" y="3686788"/>
              <a:ext cx="2613980" cy="914479"/>
            </a:xfrm>
            <a:prstGeom prst="bentArrow">
              <a:avLst>
                <a:gd name="adj1" fmla="val 16867"/>
                <a:gd name="adj2" fmla="val 15403"/>
                <a:gd name="adj3" fmla="val 1814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Bent Arrow 13"/>
            <p:cNvSpPr/>
            <p:nvPr/>
          </p:nvSpPr>
          <p:spPr>
            <a:xfrm rot="10800000" flipH="1">
              <a:off x="2815842" y="5730766"/>
              <a:ext cx="5898007" cy="914479"/>
            </a:xfrm>
            <a:prstGeom prst="bentArrow">
              <a:avLst>
                <a:gd name="adj1" fmla="val 16867"/>
                <a:gd name="adj2" fmla="val 15403"/>
                <a:gd name="adj3" fmla="val 1814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8325774" y="1118982"/>
              <a:ext cx="1623201" cy="369332"/>
            </a:xfrm>
            <a:prstGeom prst="rect">
              <a:avLst/>
            </a:prstGeom>
            <a:solidFill>
              <a:srgbClr val="FF0000"/>
            </a:solidFill>
            <a:ln>
              <a:solidFill>
                <a:schemeClr val="tx1"/>
              </a:solidFill>
            </a:ln>
          </p:spPr>
          <p:txBody>
            <a:bodyPr wrap="none" rtlCol="0">
              <a:spAutoFit/>
            </a:bodyPr>
            <a:lstStyle/>
            <a:p>
              <a:r>
                <a:rPr lang="en-US" dirty="0" smtClean="0"/>
                <a:t>OVS model[</a:t>
              </a:r>
              <a:r>
                <a:rPr lang="en-US" b="1" i="1" dirty="0" smtClean="0"/>
                <a:t>G</a:t>
              </a:r>
              <a:r>
                <a:rPr lang="en-US" b="1" i="1" baseline="-25000" dirty="0" smtClean="0"/>
                <a:t>1</a:t>
              </a:r>
              <a:r>
                <a:rPr lang="en-US" dirty="0" smtClean="0"/>
                <a:t>]</a:t>
              </a:r>
              <a:endParaRPr lang="en-US" dirty="0"/>
            </a:p>
          </p:txBody>
        </p:sp>
        <p:sp>
          <p:nvSpPr>
            <p:cNvPr id="16" name="TextBox 15"/>
            <p:cNvSpPr txBox="1"/>
            <p:nvPr/>
          </p:nvSpPr>
          <p:spPr>
            <a:xfrm>
              <a:off x="8325774" y="1679354"/>
              <a:ext cx="1586332" cy="369332"/>
            </a:xfrm>
            <a:prstGeom prst="rect">
              <a:avLst/>
            </a:prstGeom>
            <a:solidFill>
              <a:srgbClr val="0000FF"/>
            </a:solidFill>
            <a:ln>
              <a:solidFill>
                <a:schemeClr val="tx1"/>
              </a:solidFill>
            </a:ln>
          </p:spPr>
          <p:txBody>
            <a:bodyPr wrap="none" rtlCol="0">
              <a:spAutoFit/>
            </a:bodyPr>
            <a:lstStyle/>
            <a:p>
              <a:r>
                <a:rPr lang="en-US" dirty="0" smtClean="0">
                  <a:solidFill>
                    <a:schemeClr val="bg1"/>
                  </a:solidFill>
                </a:rPr>
                <a:t>OVS model[</a:t>
              </a:r>
              <a:r>
                <a:rPr lang="en-US" b="1" i="1" dirty="0" smtClean="0">
                  <a:solidFill>
                    <a:schemeClr val="bg1"/>
                  </a:solidFill>
                </a:rPr>
                <a:t>G</a:t>
              </a:r>
              <a:r>
                <a:rPr lang="en-US" b="1" i="1" baseline="-25000" dirty="0">
                  <a:solidFill>
                    <a:schemeClr val="bg1"/>
                  </a:solidFill>
                </a:rPr>
                <a:t>2</a:t>
              </a:r>
              <a:r>
                <a:rPr lang="en-US" dirty="0" smtClean="0">
                  <a:solidFill>
                    <a:schemeClr val="bg1"/>
                  </a:solidFill>
                </a:rPr>
                <a:t>]</a:t>
              </a:r>
              <a:endParaRPr lang="en-US" dirty="0">
                <a:solidFill>
                  <a:schemeClr val="bg1"/>
                </a:solidFill>
              </a:endParaRPr>
            </a:p>
          </p:txBody>
        </p:sp>
        <p:sp>
          <p:nvSpPr>
            <p:cNvPr id="17" name="TextBox 16"/>
            <p:cNvSpPr txBox="1"/>
            <p:nvPr/>
          </p:nvSpPr>
          <p:spPr>
            <a:xfrm>
              <a:off x="8313492" y="2239726"/>
              <a:ext cx="1586332" cy="369332"/>
            </a:xfrm>
            <a:prstGeom prst="rect">
              <a:avLst/>
            </a:prstGeom>
            <a:solidFill>
              <a:srgbClr val="92D050"/>
            </a:solidFill>
            <a:ln>
              <a:solidFill>
                <a:schemeClr val="tx1"/>
              </a:solidFill>
            </a:ln>
          </p:spPr>
          <p:txBody>
            <a:bodyPr wrap="none" rtlCol="0">
              <a:spAutoFit/>
            </a:bodyPr>
            <a:lstStyle/>
            <a:p>
              <a:r>
                <a:rPr lang="en-US" dirty="0" smtClean="0"/>
                <a:t>OVS model[</a:t>
              </a:r>
              <a:r>
                <a:rPr lang="en-US" b="1" i="1" dirty="0" smtClean="0"/>
                <a:t>G</a:t>
              </a:r>
              <a:r>
                <a:rPr lang="en-US" b="1" i="1" baseline="-25000" dirty="0" smtClean="0"/>
                <a:t>3</a:t>
              </a:r>
              <a:r>
                <a:rPr lang="en-US" dirty="0" smtClean="0"/>
                <a:t>]</a:t>
              </a:r>
              <a:endParaRPr lang="en-US" dirty="0"/>
            </a:p>
          </p:txBody>
        </p:sp>
        <p:cxnSp>
          <p:nvCxnSpPr>
            <p:cNvPr id="19" name="Elbow Connector 18"/>
            <p:cNvCxnSpPr>
              <a:stCxn id="9" idx="6"/>
              <a:endCxn id="15" idx="1"/>
            </p:cNvCxnSpPr>
            <p:nvPr/>
          </p:nvCxnSpPr>
          <p:spPr>
            <a:xfrm flipV="1">
              <a:off x="5394202" y="1303648"/>
              <a:ext cx="2931572" cy="2615131"/>
            </a:xfrm>
            <a:prstGeom prst="bentConnector3">
              <a:avLst>
                <a:gd name="adj1" fmla="val 50000"/>
              </a:avLst>
            </a:prstGeom>
            <a:ln w="38100">
              <a:solidFill>
                <a:srgbClr val="C00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ight Arrow 28"/>
            <p:cNvSpPr/>
            <p:nvPr/>
          </p:nvSpPr>
          <p:spPr>
            <a:xfrm>
              <a:off x="9961417" y="966156"/>
              <a:ext cx="746079" cy="69626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36411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6669" y="0"/>
            <a:ext cx="4394447" cy="3429000"/>
          </a:xfrm>
          <a:prstGeom prst="rect">
            <a:avLst/>
          </a:prstGeom>
        </p:spPr>
      </p:pic>
      <p:sp>
        <p:nvSpPr>
          <p:cNvPr id="3" name="TextBox 2"/>
          <p:cNvSpPr txBox="1"/>
          <p:nvPr/>
        </p:nvSpPr>
        <p:spPr>
          <a:xfrm>
            <a:off x="0" y="0"/>
            <a:ext cx="410690" cy="369332"/>
          </a:xfrm>
          <a:prstGeom prst="rect">
            <a:avLst/>
          </a:prstGeom>
          <a:solidFill>
            <a:srgbClr val="FF0000"/>
          </a:solidFill>
        </p:spPr>
        <p:txBody>
          <a:bodyPr wrap="none" rtlCol="0">
            <a:spAutoFit/>
          </a:bodyPr>
          <a:lstStyle/>
          <a:p>
            <a:r>
              <a:rPr lang="en-US" b="1" dirty="0" smtClean="0"/>
              <a:t>G</a:t>
            </a:r>
            <a:r>
              <a:rPr lang="en-US" b="1" baseline="-25000" dirty="0" smtClean="0"/>
              <a:t>1</a:t>
            </a:r>
            <a:endParaRPr lang="en-US" b="1" baseline="-25000" dirty="0"/>
          </a:p>
        </p:txBody>
      </p:sp>
      <p:pic>
        <p:nvPicPr>
          <p:cNvPr id="4" name="Picture 3"/>
          <p:cNvPicPr>
            <a:picLocks noChangeAspect="1"/>
          </p:cNvPicPr>
          <p:nvPr/>
        </p:nvPicPr>
        <p:blipFill>
          <a:blip r:embed="rId3"/>
          <a:stretch>
            <a:fillRect/>
          </a:stretch>
        </p:blipFill>
        <p:spPr>
          <a:xfrm>
            <a:off x="7572664" y="3522132"/>
            <a:ext cx="3403600" cy="3403600"/>
          </a:xfrm>
          <a:prstGeom prst="rect">
            <a:avLst/>
          </a:prstGeom>
        </p:spPr>
      </p:pic>
      <p:pic>
        <p:nvPicPr>
          <p:cNvPr id="5" name="Picture 4"/>
          <p:cNvPicPr>
            <a:picLocks noChangeAspect="1"/>
          </p:cNvPicPr>
          <p:nvPr/>
        </p:nvPicPr>
        <p:blipFill>
          <a:blip r:embed="rId4"/>
          <a:stretch>
            <a:fillRect/>
          </a:stretch>
        </p:blipFill>
        <p:spPr>
          <a:xfrm>
            <a:off x="1261534" y="3522132"/>
            <a:ext cx="3335868" cy="3335868"/>
          </a:xfrm>
          <a:prstGeom prst="rect">
            <a:avLst/>
          </a:prstGeom>
        </p:spPr>
      </p:pic>
      <p:pic>
        <p:nvPicPr>
          <p:cNvPr id="6" name="Picture 5"/>
          <p:cNvPicPr>
            <a:picLocks noChangeAspect="1"/>
          </p:cNvPicPr>
          <p:nvPr/>
        </p:nvPicPr>
        <p:blipFill>
          <a:blip r:embed="rId5"/>
          <a:stretch>
            <a:fillRect/>
          </a:stretch>
        </p:blipFill>
        <p:spPr>
          <a:xfrm>
            <a:off x="6937487" y="0"/>
            <a:ext cx="4394448" cy="3429000"/>
          </a:xfrm>
          <a:prstGeom prst="rect">
            <a:avLst/>
          </a:prstGeom>
        </p:spPr>
      </p:pic>
      <p:sp>
        <p:nvSpPr>
          <p:cNvPr id="7" name="TextBox 6"/>
          <p:cNvSpPr txBox="1"/>
          <p:nvPr/>
        </p:nvSpPr>
        <p:spPr>
          <a:xfrm>
            <a:off x="2840304" y="1529834"/>
            <a:ext cx="583814" cy="369332"/>
          </a:xfrm>
          <a:prstGeom prst="rect">
            <a:avLst/>
          </a:prstGeom>
          <a:noFill/>
        </p:spPr>
        <p:txBody>
          <a:bodyPr wrap="none" rtlCol="0">
            <a:spAutoFit/>
          </a:bodyPr>
          <a:lstStyle/>
          <a:p>
            <a:r>
              <a:rPr lang="en-US" dirty="0" smtClean="0"/>
              <a:t>HL</a:t>
            </a:r>
            <a:r>
              <a:rPr lang="en-US" baseline="-25000" dirty="0" smtClean="0"/>
              <a:t>58</a:t>
            </a:r>
            <a:endParaRPr lang="en-US" baseline="-25000" dirty="0"/>
          </a:p>
        </p:txBody>
      </p:sp>
      <p:sp>
        <p:nvSpPr>
          <p:cNvPr id="8" name="TextBox 7"/>
          <p:cNvSpPr txBox="1"/>
          <p:nvPr/>
        </p:nvSpPr>
        <p:spPr>
          <a:xfrm>
            <a:off x="8842804" y="1529834"/>
            <a:ext cx="583814" cy="369332"/>
          </a:xfrm>
          <a:prstGeom prst="rect">
            <a:avLst/>
          </a:prstGeom>
          <a:noFill/>
        </p:spPr>
        <p:txBody>
          <a:bodyPr wrap="none" rtlCol="0">
            <a:spAutoFit/>
          </a:bodyPr>
          <a:lstStyle/>
          <a:p>
            <a:r>
              <a:rPr lang="en-US" dirty="0" smtClean="0"/>
              <a:t>HL</a:t>
            </a:r>
            <a:r>
              <a:rPr lang="en-US" baseline="-25000" dirty="0" smtClean="0"/>
              <a:t>47</a:t>
            </a:r>
            <a:endParaRPr lang="en-US" baseline="-25000" dirty="0"/>
          </a:p>
        </p:txBody>
      </p:sp>
      <p:sp>
        <p:nvSpPr>
          <p:cNvPr id="9" name="TextBox 8"/>
          <p:cNvSpPr txBox="1"/>
          <p:nvPr/>
        </p:nvSpPr>
        <p:spPr>
          <a:xfrm>
            <a:off x="113288" y="4442528"/>
            <a:ext cx="1148246" cy="923330"/>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200" dirty="0" smtClean="0"/>
              <a:t>Patient’s profiles </a:t>
            </a:r>
            <a:r>
              <a:rPr lang="en-US" b="1" dirty="0" smtClean="0"/>
              <a:t>dissimilar</a:t>
            </a:r>
            <a:r>
              <a:rPr lang="en-US" dirty="0" smtClean="0"/>
              <a:t> </a:t>
            </a:r>
            <a:r>
              <a:rPr lang="en-US" sz="1200" dirty="0" smtClean="0"/>
              <a:t>to HL</a:t>
            </a:r>
            <a:r>
              <a:rPr lang="en-US" sz="1200" baseline="-25000" dirty="0" smtClean="0"/>
              <a:t>58</a:t>
            </a:r>
            <a:endParaRPr lang="en-US" sz="1200" baseline="-25000" dirty="0"/>
          </a:p>
        </p:txBody>
      </p:sp>
      <p:sp>
        <p:nvSpPr>
          <p:cNvPr id="10" name="TextBox 9"/>
          <p:cNvSpPr txBox="1"/>
          <p:nvPr/>
        </p:nvSpPr>
        <p:spPr>
          <a:xfrm>
            <a:off x="4693876" y="4442528"/>
            <a:ext cx="1148246" cy="92333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1200" dirty="0" smtClean="0"/>
              <a:t>Patient’s profiles </a:t>
            </a:r>
            <a:r>
              <a:rPr lang="en-US" b="1" dirty="0" smtClean="0"/>
              <a:t>similar </a:t>
            </a:r>
          </a:p>
          <a:p>
            <a:pPr algn="ctr"/>
            <a:r>
              <a:rPr lang="en-US" sz="1200" dirty="0" smtClean="0"/>
              <a:t>to HL</a:t>
            </a:r>
            <a:r>
              <a:rPr lang="en-US" sz="1200" baseline="-25000" dirty="0" smtClean="0"/>
              <a:t>58</a:t>
            </a:r>
            <a:endParaRPr lang="en-US" sz="1200" baseline="-25000" dirty="0"/>
          </a:p>
        </p:txBody>
      </p:sp>
      <p:sp>
        <p:nvSpPr>
          <p:cNvPr id="13" name="Rectangle 12"/>
          <p:cNvSpPr/>
          <p:nvPr/>
        </p:nvSpPr>
        <p:spPr>
          <a:xfrm>
            <a:off x="6044750" y="153748"/>
            <a:ext cx="98852" cy="6704251"/>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63364" y="4442528"/>
            <a:ext cx="1148246" cy="923330"/>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200" dirty="0" smtClean="0"/>
              <a:t>Patient’s profiles </a:t>
            </a:r>
            <a:r>
              <a:rPr lang="en-US" b="1" dirty="0" smtClean="0"/>
              <a:t>dissimilar</a:t>
            </a:r>
            <a:r>
              <a:rPr lang="en-US" dirty="0" smtClean="0"/>
              <a:t> </a:t>
            </a:r>
            <a:r>
              <a:rPr lang="en-US" sz="1200" dirty="0" smtClean="0"/>
              <a:t>to HL</a:t>
            </a:r>
            <a:r>
              <a:rPr lang="en-US" sz="1200" baseline="-25000" dirty="0" smtClean="0"/>
              <a:t>47</a:t>
            </a:r>
            <a:endParaRPr lang="en-US" sz="1200" baseline="-25000" dirty="0"/>
          </a:p>
        </p:txBody>
      </p:sp>
      <p:sp>
        <p:nvSpPr>
          <p:cNvPr id="15" name="TextBox 14"/>
          <p:cNvSpPr txBox="1"/>
          <p:nvPr/>
        </p:nvSpPr>
        <p:spPr>
          <a:xfrm>
            <a:off x="10943952" y="4442528"/>
            <a:ext cx="1148246" cy="92333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1200" dirty="0" smtClean="0"/>
              <a:t>Patient’s profiles </a:t>
            </a:r>
            <a:r>
              <a:rPr lang="en-US" b="1" dirty="0" smtClean="0"/>
              <a:t>similar </a:t>
            </a:r>
          </a:p>
          <a:p>
            <a:pPr algn="ctr"/>
            <a:r>
              <a:rPr lang="en-US" sz="1200" dirty="0" smtClean="0"/>
              <a:t>to HL</a:t>
            </a:r>
            <a:r>
              <a:rPr lang="en-US" sz="1200" baseline="-25000" dirty="0" smtClean="0"/>
              <a:t>47</a:t>
            </a:r>
            <a:endParaRPr lang="en-US" sz="1200" baseline="-25000" dirty="0"/>
          </a:p>
        </p:txBody>
      </p:sp>
      <p:sp>
        <p:nvSpPr>
          <p:cNvPr id="16" name="Rounded Rectangle 15"/>
          <p:cNvSpPr/>
          <p:nvPr/>
        </p:nvSpPr>
        <p:spPr>
          <a:xfrm>
            <a:off x="5205292" y="56644"/>
            <a:ext cx="1781416" cy="882032"/>
          </a:xfrm>
          <a:prstGeom prst="roundRect">
            <a:avLst>
              <a:gd name="adj" fmla="val 23089"/>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122 landmark clinical profiles (HL</a:t>
            </a:r>
            <a:r>
              <a:rPr lang="en-US" baseline="-25000" dirty="0" smtClean="0">
                <a:solidFill>
                  <a:schemeClr val="tx1"/>
                </a:solidFill>
              </a:rPr>
              <a:t>1 </a:t>
            </a:r>
            <a:r>
              <a:rPr lang="en-US" dirty="0" smtClean="0">
                <a:solidFill>
                  <a:schemeClr val="tx1"/>
                </a:solidFill>
              </a:rPr>
              <a:t>… HL</a:t>
            </a:r>
            <a:r>
              <a:rPr lang="en-US" baseline="-25000" dirty="0" smtClean="0">
                <a:solidFill>
                  <a:schemeClr val="tx1"/>
                </a:solidFill>
              </a:rPr>
              <a:t>122</a:t>
            </a:r>
            <a:r>
              <a:rPr lang="en-US" dirty="0" smtClean="0">
                <a:solidFill>
                  <a:schemeClr val="tx1"/>
                </a:solidFill>
              </a:rPr>
              <a:t>)</a:t>
            </a:r>
            <a:endParaRPr lang="en-US" dirty="0">
              <a:solidFill>
                <a:schemeClr val="tx1"/>
              </a:solidFill>
            </a:endParaRPr>
          </a:p>
        </p:txBody>
      </p:sp>
      <p:sp>
        <p:nvSpPr>
          <p:cNvPr id="17" name="Left-Right Arrow Callout 16"/>
          <p:cNvSpPr/>
          <p:nvPr/>
        </p:nvSpPr>
        <p:spPr>
          <a:xfrm>
            <a:off x="4911579" y="1518735"/>
            <a:ext cx="2368841" cy="1245949"/>
          </a:xfrm>
          <a:prstGeom prst="leftRightArrowCallout">
            <a:avLst>
              <a:gd name="adj1" fmla="val 21703"/>
              <a:gd name="adj2" fmla="val 17407"/>
              <a:gd name="adj3" fmla="val 18308"/>
              <a:gd name="adj4" fmla="val 72072"/>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Systematic search for clinical profile landmarks, “grouping” the </a:t>
            </a:r>
            <a:r>
              <a:rPr lang="en-US" sz="1200" b="1" dirty="0" smtClean="0">
                <a:solidFill>
                  <a:schemeClr val="tx1"/>
                </a:solidFill>
              </a:rPr>
              <a:t>D</a:t>
            </a:r>
            <a:r>
              <a:rPr lang="en-US" sz="1200" dirty="0" smtClean="0">
                <a:solidFill>
                  <a:schemeClr val="tx1"/>
                </a:solidFill>
              </a:rPr>
              <a:t> and </a:t>
            </a:r>
            <a:r>
              <a:rPr lang="en-US" sz="1200" b="1" dirty="0" smtClean="0">
                <a:solidFill>
                  <a:schemeClr val="tx1"/>
                </a:solidFill>
              </a:rPr>
              <a:t>A</a:t>
            </a:r>
            <a:r>
              <a:rPr lang="en-US" sz="1200" dirty="0" smtClean="0">
                <a:solidFill>
                  <a:schemeClr val="tx1"/>
                </a:solidFill>
              </a:rPr>
              <a:t> patients with the highest differentiation.  </a:t>
            </a:r>
            <a:endParaRPr lang="en-US" sz="1200" dirty="0">
              <a:solidFill>
                <a:schemeClr val="tx1"/>
              </a:solidFill>
            </a:endParaRPr>
          </a:p>
        </p:txBody>
      </p:sp>
      <p:sp>
        <p:nvSpPr>
          <p:cNvPr id="18" name="Down Arrow 17"/>
          <p:cNvSpPr/>
          <p:nvPr/>
        </p:nvSpPr>
        <p:spPr>
          <a:xfrm>
            <a:off x="5963615" y="938676"/>
            <a:ext cx="259160" cy="580059"/>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687411" y="2707991"/>
            <a:ext cx="655303" cy="353943"/>
          </a:xfrm>
          <a:prstGeom prst="rect">
            <a:avLst/>
          </a:prstGeom>
          <a:solidFill>
            <a:schemeClr val="bg1"/>
          </a:solidFill>
        </p:spPr>
        <p:txBody>
          <a:bodyPr wrap="square" rtlCol="0">
            <a:spAutoFit/>
          </a:bodyPr>
          <a:lstStyle/>
          <a:p>
            <a:r>
              <a:rPr lang="en-US" sz="1700" i="1" dirty="0" smtClean="0">
                <a:latin typeface="Times New Roman" panose="02020603050405020304" pitchFamily="18" charset="0"/>
                <a:cs typeface="Times New Roman" panose="02020603050405020304" pitchFamily="18" charset="0"/>
              </a:rPr>
              <a:t>alive</a:t>
            </a:r>
            <a:endParaRPr lang="en-US" sz="1700" i="1" dirty="0">
              <a:latin typeface="Times New Roman" panose="02020603050405020304" pitchFamily="18" charset="0"/>
              <a:cs typeface="Times New Roman" panose="02020603050405020304" pitchFamily="18" charset="0"/>
            </a:endParaRPr>
          </a:p>
        </p:txBody>
      </p:sp>
      <p:pic>
        <p:nvPicPr>
          <p:cNvPr id="20" name="Picture 19"/>
          <p:cNvPicPr>
            <a:picLocks noChangeAspect="1"/>
          </p:cNvPicPr>
          <p:nvPr/>
        </p:nvPicPr>
        <p:blipFill rotWithShape="1">
          <a:blip r:embed="rId6"/>
          <a:srcRect l="15452" t="24201" r="15297" b="36338"/>
          <a:stretch/>
        </p:blipFill>
        <p:spPr>
          <a:xfrm>
            <a:off x="2278380" y="3603593"/>
            <a:ext cx="416560" cy="167296"/>
          </a:xfrm>
          <a:prstGeom prst="rect">
            <a:avLst/>
          </a:prstGeom>
        </p:spPr>
      </p:pic>
      <p:pic>
        <p:nvPicPr>
          <p:cNvPr id="21" name="Picture 20"/>
          <p:cNvPicPr>
            <a:picLocks noChangeAspect="1"/>
          </p:cNvPicPr>
          <p:nvPr/>
        </p:nvPicPr>
        <p:blipFill rotWithShape="1">
          <a:blip r:embed="rId7"/>
          <a:srcRect l="17474" t="24665" r="18935" b="28507"/>
          <a:stretch/>
        </p:blipFill>
        <p:spPr>
          <a:xfrm>
            <a:off x="3538054" y="3589033"/>
            <a:ext cx="422405" cy="211260"/>
          </a:xfrm>
          <a:prstGeom prst="rect">
            <a:avLst/>
          </a:prstGeom>
        </p:spPr>
      </p:pic>
      <p:pic>
        <p:nvPicPr>
          <p:cNvPr id="22" name="Picture 21"/>
          <p:cNvPicPr>
            <a:picLocks noChangeAspect="1"/>
          </p:cNvPicPr>
          <p:nvPr/>
        </p:nvPicPr>
        <p:blipFill rotWithShape="1">
          <a:blip r:embed="rId6"/>
          <a:srcRect l="15452" t="24201" r="15297" b="36338"/>
          <a:stretch/>
        </p:blipFill>
        <p:spPr>
          <a:xfrm>
            <a:off x="8614443" y="3603593"/>
            <a:ext cx="416560" cy="167296"/>
          </a:xfrm>
          <a:prstGeom prst="rect">
            <a:avLst/>
          </a:prstGeom>
        </p:spPr>
      </p:pic>
      <p:pic>
        <p:nvPicPr>
          <p:cNvPr id="23" name="Picture 22"/>
          <p:cNvPicPr>
            <a:picLocks noChangeAspect="1"/>
          </p:cNvPicPr>
          <p:nvPr/>
        </p:nvPicPr>
        <p:blipFill rotWithShape="1">
          <a:blip r:embed="rId7"/>
          <a:srcRect l="17474" t="24665" r="18935" b="28507"/>
          <a:stretch/>
        </p:blipFill>
        <p:spPr>
          <a:xfrm>
            <a:off x="9906485" y="3589033"/>
            <a:ext cx="422405" cy="211260"/>
          </a:xfrm>
          <a:prstGeom prst="rect">
            <a:avLst/>
          </a:prstGeom>
        </p:spPr>
      </p:pic>
    </p:spTree>
    <p:extLst>
      <p:ext uri="{BB962C8B-B14F-4D97-AF65-F5344CB8AC3E}">
        <p14:creationId xmlns:p14="http://schemas.microsoft.com/office/powerpoint/2010/main" val="14096723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10690" cy="369332"/>
          </a:xfrm>
          <a:prstGeom prst="rect">
            <a:avLst/>
          </a:prstGeom>
          <a:solidFill>
            <a:srgbClr val="FF0000"/>
          </a:solidFill>
        </p:spPr>
        <p:txBody>
          <a:bodyPr wrap="none" rtlCol="0">
            <a:spAutoFit/>
          </a:bodyPr>
          <a:lstStyle/>
          <a:p>
            <a:r>
              <a:rPr lang="en-US" b="1" dirty="0" smtClean="0"/>
              <a:t>G</a:t>
            </a:r>
            <a:r>
              <a:rPr lang="en-US" b="1" baseline="-25000" dirty="0" smtClean="0"/>
              <a:t>1</a:t>
            </a:r>
            <a:endParaRPr lang="en-US" b="1" baseline="-25000" dirty="0"/>
          </a:p>
        </p:txBody>
      </p:sp>
      <p:pic>
        <p:nvPicPr>
          <p:cNvPr id="3" name="Picture 2"/>
          <p:cNvPicPr>
            <a:picLocks noChangeAspect="1"/>
          </p:cNvPicPr>
          <p:nvPr/>
        </p:nvPicPr>
        <p:blipFill>
          <a:blip r:embed="rId2"/>
          <a:stretch>
            <a:fillRect/>
          </a:stretch>
        </p:blipFill>
        <p:spPr>
          <a:xfrm>
            <a:off x="601133" y="4334933"/>
            <a:ext cx="2523067" cy="2523067"/>
          </a:xfrm>
          <a:prstGeom prst="rect">
            <a:avLst/>
          </a:prstGeom>
        </p:spPr>
      </p:pic>
      <p:pic>
        <p:nvPicPr>
          <p:cNvPr id="4" name="Picture 3"/>
          <p:cNvPicPr>
            <a:picLocks noChangeAspect="1"/>
          </p:cNvPicPr>
          <p:nvPr/>
        </p:nvPicPr>
        <p:blipFill>
          <a:blip r:embed="rId3"/>
          <a:stretch>
            <a:fillRect/>
          </a:stretch>
        </p:blipFill>
        <p:spPr>
          <a:xfrm>
            <a:off x="4834466" y="4334933"/>
            <a:ext cx="2523067" cy="2523067"/>
          </a:xfrm>
          <a:prstGeom prst="rect">
            <a:avLst/>
          </a:prstGeom>
        </p:spPr>
      </p:pic>
      <p:pic>
        <p:nvPicPr>
          <p:cNvPr id="5" name="Picture 4"/>
          <p:cNvPicPr>
            <a:picLocks noChangeAspect="1"/>
          </p:cNvPicPr>
          <p:nvPr/>
        </p:nvPicPr>
        <p:blipFill>
          <a:blip r:embed="rId4"/>
          <a:stretch>
            <a:fillRect/>
          </a:stretch>
        </p:blipFill>
        <p:spPr>
          <a:xfrm>
            <a:off x="8805334" y="4334933"/>
            <a:ext cx="2523066" cy="2523066"/>
          </a:xfrm>
          <a:prstGeom prst="rect">
            <a:avLst/>
          </a:prstGeom>
        </p:spPr>
      </p:pic>
      <p:pic>
        <p:nvPicPr>
          <p:cNvPr id="9" name="Picture 8"/>
          <p:cNvPicPr>
            <a:picLocks noChangeAspect="1"/>
          </p:cNvPicPr>
          <p:nvPr/>
        </p:nvPicPr>
        <p:blipFill>
          <a:blip r:embed="rId5"/>
          <a:stretch>
            <a:fillRect/>
          </a:stretch>
        </p:blipFill>
        <p:spPr>
          <a:xfrm>
            <a:off x="8270872" y="369332"/>
            <a:ext cx="3921128" cy="3059668"/>
          </a:xfrm>
          <a:prstGeom prst="rect">
            <a:avLst/>
          </a:prstGeom>
        </p:spPr>
      </p:pic>
      <p:pic>
        <p:nvPicPr>
          <p:cNvPr id="10" name="Picture 9"/>
          <p:cNvPicPr>
            <a:picLocks noChangeAspect="1"/>
          </p:cNvPicPr>
          <p:nvPr/>
        </p:nvPicPr>
        <p:blipFill>
          <a:blip r:embed="rId6"/>
          <a:stretch>
            <a:fillRect/>
          </a:stretch>
        </p:blipFill>
        <p:spPr>
          <a:xfrm>
            <a:off x="4153724" y="369332"/>
            <a:ext cx="3860799" cy="3012593"/>
          </a:xfrm>
          <a:prstGeom prst="rect">
            <a:avLst/>
          </a:prstGeom>
        </p:spPr>
      </p:pic>
      <p:pic>
        <p:nvPicPr>
          <p:cNvPr id="11" name="Picture 10"/>
          <p:cNvPicPr>
            <a:picLocks noChangeAspect="1"/>
          </p:cNvPicPr>
          <p:nvPr/>
        </p:nvPicPr>
        <p:blipFill>
          <a:blip r:embed="rId7"/>
          <a:stretch>
            <a:fillRect/>
          </a:stretch>
        </p:blipFill>
        <p:spPr>
          <a:xfrm>
            <a:off x="122825" y="369332"/>
            <a:ext cx="3921128" cy="3059668"/>
          </a:xfrm>
          <a:prstGeom prst="rect">
            <a:avLst/>
          </a:prstGeom>
        </p:spPr>
      </p:pic>
      <p:sp>
        <p:nvSpPr>
          <p:cNvPr id="12" name="Rectangle 11"/>
          <p:cNvSpPr/>
          <p:nvPr/>
        </p:nvSpPr>
        <p:spPr>
          <a:xfrm>
            <a:off x="4070106" y="-1"/>
            <a:ext cx="83618" cy="6858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100837" y="0"/>
            <a:ext cx="83618" cy="6858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8"/>
          <a:srcRect r="78981"/>
          <a:stretch/>
        </p:blipFill>
        <p:spPr>
          <a:xfrm>
            <a:off x="331341" y="6158040"/>
            <a:ext cx="682353" cy="546212"/>
          </a:xfrm>
          <a:prstGeom prst="rect">
            <a:avLst/>
          </a:prstGeom>
        </p:spPr>
      </p:pic>
      <p:pic>
        <p:nvPicPr>
          <p:cNvPr id="15" name="Picture 14"/>
          <p:cNvPicPr>
            <a:picLocks noChangeAspect="1"/>
          </p:cNvPicPr>
          <p:nvPr/>
        </p:nvPicPr>
        <p:blipFill rotWithShape="1">
          <a:blip r:embed="rId8"/>
          <a:srcRect l="79682" r="-188"/>
          <a:stretch/>
        </p:blipFill>
        <p:spPr>
          <a:xfrm>
            <a:off x="3101779" y="6158040"/>
            <a:ext cx="665721" cy="546212"/>
          </a:xfrm>
          <a:prstGeom prst="rect">
            <a:avLst/>
          </a:prstGeom>
        </p:spPr>
      </p:pic>
      <p:pic>
        <p:nvPicPr>
          <p:cNvPr id="16" name="Picture 15"/>
          <p:cNvPicPr>
            <a:picLocks noChangeAspect="1"/>
          </p:cNvPicPr>
          <p:nvPr/>
        </p:nvPicPr>
        <p:blipFill rotWithShape="1">
          <a:blip r:embed="rId8"/>
          <a:srcRect r="78981"/>
          <a:stretch/>
        </p:blipFill>
        <p:spPr>
          <a:xfrm>
            <a:off x="4570169" y="6158040"/>
            <a:ext cx="682353" cy="546212"/>
          </a:xfrm>
          <a:prstGeom prst="rect">
            <a:avLst/>
          </a:prstGeom>
        </p:spPr>
      </p:pic>
      <p:pic>
        <p:nvPicPr>
          <p:cNvPr id="17" name="Picture 16"/>
          <p:cNvPicPr>
            <a:picLocks noChangeAspect="1"/>
          </p:cNvPicPr>
          <p:nvPr/>
        </p:nvPicPr>
        <p:blipFill rotWithShape="1">
          <a:blip r:embed="rId8"/>
          <a:srcRect l="79682" r="-188"/>
          <a:stretch/>
        </p:blipFill>
        <p:spPr>
          <a:xfrm>
            <a:off x="7340607" y="6158040"/>
            <a:ext cx="665721" cy="546212"/>
          </a:xfrm>
          <a:prstGeom prst="rect">
            <a:avLst/>
          </a:prstGeom>
        </p:spPr>
      </p:pic>
      <p:pic>
        <p:nvPicPr>
          <p:cNvPr id="18" name="Picture 17"/>
          <p:cNvPicPr>
            <a:picLocks noChangeAspect="1"/>
          </p:cNvPicPr>
          <p:nvPr/>
        </p:nvPicPr>
        <p:blipFill rotWithShape="1">
          <a:blip r:embed="rId8"/>
          <a:srcRect r="78981"/>
          <a:stretch/>
        </p:blipFill>
        <p:spPr>
          <a:xfrm>
            <a:off x="8541558" y="6158040"/>
            <a:ext cx="682353" cy="546212"/>
          </a:xfrm>
          <a:prstGeom prst="rect">
            <a:avLst/>
          </a:prstGeom>
        </p:spPr>
      </p:pic>
      <p:pic>
        <p:nvPicPr>
          <p:cNvPr id="19" name="Picture 18"/>
          <p:cNvPicPr>
            <a:picLocks noChangeAspect="1"/>
          </p:cNvPicPr>
          <p:nvPr/>
        </p:nvPicPr>
        <p:blipFill rotWithShape="1">
          <a:blip r:embed="rId8"/>
          <a:srcRect l="79682" r="-188"/>
          <a:stretch/>
        </p:blipFill>
        <p:spPr>
          <a:xfrm>
            <a:off x="11311996" y="6158040"/>
            <a:ext cx="665721" cy="546212"/>
          </a:xfrm>
          <a:prstGeom prst="rect">
            <a:avLst/>
          </a:prstGeom>
        </p:spPr>
      </p:pic>
      <p:sp>
        <p:nvSpPr>
          <p:cNvPr id="6" name="TextBox 5"/>
          <p:cNvSpPr txBox="1"/>
          <p:nvPr/>
        </p:nvSpPr>
        <p:spPr>
          <a:xfrm>
            <a:off x="1862666" y="1690962"/>
            <a:ext cx="505267" cy="369332"/>
          </a:xfrm>
          <a:prstGeom prst="rect">
            <a:avLst/>
          </a:prstGeom>
          <a:noFill/>
        </p:spPr>
        <p:txBody>
          <a:bodyPr wrap="none" rtlCol="0">
            <a:spAutoFit/>
          </a:bodyPr>
          <a:lstStyle/>
          <a:p>
            <a:r>
              <a:rPr lang="en-US" dirty="0" smtClean="0"/>
              <a:t>HL</a:t>
            </a:r>
            <a:r>
              <a:rPr lang="en-US" baseline="-25000" dirty="0" smtClean="0"/>
              <a:t>3</a:t>
            </a:r>
            <a:endParaRPr lang="en-US" baseline="-25000" dirty="0"/>
          </a:p>
        </p:txBody>
      </p:sp>
      <p:sp>
        <p:nvSpPr>
          <p:cNvPr id="20" name="TextBox 19"/>
          <p:cNvSpPr txBox="1"/>
          <p:nvPr/>
        </p:nvSpPr>
        <p:spPr>
          <a:xfrm>
            <a:off x="5874647" y="1690962"/>
            <a:ext cx="505267" cy="369332"/>
          </a:xfrm>
          <a:prstGeom prst="rect">
            <a:avLst/>
          </a:prstGeom>
          <a:noFill/>
        </p:spPr>
        <p:txBody>
          <a:bodyPr wrap="none" rtlCol="0">
            <a:spAutoFit/>
          </a:bodyPr>
          <a:lstStyle/>
          <a:p>
            <a:r>
              <a:rPr lang="en-US" dirty="0" smtClean="0"/>
              <a:t>HL</a:t>
            </a:r>
            <a:r>
              <a:rPr lang="en-US" baseline="-25000" dirty="0"/>
              <a:t>4</a:t>
            </a:r>
          </a:p>
        </p:txBody>
      </p:sp>
      <p:sp>
        <p:nvSpPr>
          <p:cNvPr id="21" name="TextBox 20"/>
          <p:cNvSpPr txBox="1"/>
          <p:nvPr/>
        </p:nvSpPr>
        <p:spPr>
          <a:xfrm>
            <a:off x="9978802" y="1690962"/>
            <a:ext cx="505267" cy="369332"/>
          </a:xfrm>
          <a:prstGeom prst="rect">
            <a:avLst/>
          </a:prstGeom>
          <a:noFill/>
        </p:spPr>
        <p:txBody>
          <a:bodyPr wrap="none" rtlCol="0">
            <a:spAutoFit/>
          </a:bodyPr>
          <a:lstStyle/>
          <a:p>
            <a:r>
              <a:rPr lang="en-US" dirty="0" smtClean="0"/>
              <a:t>HL</a:t>
            </a:r>
            <a:r>
              <a:rPr lang="en-US" baseline="-25000" dirty="0" smtClean="0"/>
              <a:t>6</a:t>
            </a:r>
            <a:endParaRPr lang="en-US" baseline="-25000" dirty="0"/>
          </a:p>
        </p:txBody>
      </p:sp>
      <p:pic>
        <p:nvPicPr>
          <p:cNvPr id="22" name="Picture 21"/>
          <p:cNvPicPr>
            <a:picLocks noChangeAspect="1"/>
          </p:cNvPicPr>
          <p:nvPr/>
        </p:nvPicPr>
        <p:blipFill rotWithShape="1">
          <a:blip r:embed="rId9"/>
          <a:srcRect l="15452" t="24201" r="15297" b="36338"/>
          <a:stretch/>
        </p:blipFill>
        <p:spPr>
          <a:xfrm>
            <a:off x="1209851" y="4378130"/>
            <a:ext cx="360897" cy="144941"/>
          </a:xfrm>
          <a:prstGeom prst="rect">
            <a:avLst/>
          </a:prstGeom>
        </p:spPr>
      </p:pic>
      <p:pic>
        <p:nvPicPr>
          <p:cNvPr id="23" name="Picture 22"/>
          <p:cNvPicPr>
            <a:picLocks noChangeAspect="1"/>
          </p:cNvPicPr>
          <p:nvPr/>
        </p:nvPicPr>
        <p:blipFill rotWithShape="1">
          <a:blip r:embed="rId10"/>
          <a:srcRect l="17474" t="24665" r="18935" b="28507"/>
          <a:stretch/>
        </p:blipFill>
        <p:spPr>
          <a:xfrm>
            <a:off x="2103681" y="4391273"/>
            <a:ext cx="322018" cy="152323"/>
          </a:xfrm>
          <a:prstGeom prst="rect">
            <a:avLst/>
          </a:prstGeom>
        </p:spPr>
      </p:pic>
      <p:pic>
        <p:nvPicPr>
          <p:cNvPr id="24" name="Picture 23"/>
          <p:cNvPicPr>
            <a:picLocks noChangeAspect="1"/>
          </p:cNvPicPr>
          <p:nvPr/>
        </p:nvPicPr>
        <p:blipFill rotWithShape="1">
          <a:blip r:embed="rId9"/>
          <a:srcRect l="15452" t="24201" r="15297" b="36338"/>
          <a:stretch/>
        </p:blipFill>
        <p:spPr>
          <a:xfrm>
            <a:off x="5433894" y="4383181"/>
            <a:ext cx="360897" cy="144941"/>
          </a:xfrm>
          <a:prstGeom prst="rect">
            <a:avLst/>
          </a:prstGeom>
        </p:spPr>
      </p:pic>
      <p:pic>
        <p:nvPicPr>
          <p:cNvPr id="25" name="Picture 24"/>
          <p:cNvPicPr>
            <a:picLocks noChangeAspect="1"/>
          </p:cNvPicPr>
          <p:nvPr/>
        </p:nvPicPr>
        <p:blipFill rotWithShape="1">
          <a:blip r:embed="rId10"/>
          <a:srcRect l="17474" t="24665" r="18935" b="28507"/>
          <a:stretch/>
        </p:blipFill>
        <p:spPr>
          <a:xfrm>
            <a:off x="6327724" y="4396324"/>
            <a:ext cx="322018" cy="152323"/>
          </a:xfrm>
          <a:prstGeom prst="rect">
            <a:avLst/>
          </a:prstGeom>
        </p:spPr>
      </p:pic>
      <p:pic>
        <p:nvPicPr>
          <p:cNvPr id="26" name="Picture 25"/>
          <p:cNvPicPr>
            <a:picLocks noChangeAspect="1"/>
          </p:cNvPicPr>
          <p:nvPr/>
        </p:nvPicPr>
        <p:blipFill rotWithShape="1">
          <a:blip r:embed="rId9"/>
          <a:srcRect l="15452" t="24201" r="15297" b="36338"/>
          <a:stretch/>
        </p:blipFill>
        <p:spPr>
          <a:xfrm>
            <a:off x="9413046" y="4389263"/>
            <a:ext cx="360897" cy="144941"/>
          </a:xfrm>
          <a:prstGeom prst="rect">
            <a:avLst/>
          </a:prstGeom>
        </p:spPr>
      </p:pic>
      <p:pic>
        <p:nvPicPr>
          <p:cNvPr id="27" name="Picture 26"/>
          <p:cNvPicPr>
            <a:picLocks noChangeAspect="1"/>
          </p:cNvPicPr>
          <p:nvPr/>
        </p:nvPicPr>
        <p:blipFill rotWithShape="1">
          <a:blip r:embed="rId10"/>
          <a:srcRect l="17474" t="24665" r="18935" b="28507"/>
          <a:stretch/>
        </p:blipFill>
        <p:spPr>
          <a:xfrm>
            <a:off x="10306876" y="4394314"/>
            <a:ext cx="322018" cy="152323"/>
          </a:xfrm>
          <a:prstGeom prst="rect">
            <a:avLst/>
          </a:prstGeom>
        </p:spPr>
      </p:pic>
    </p:spTree>
    <p:extLst>
      <p:ext uri="{BB962C8B-B14F-4D97-AF65-F5344CB8AC3E}">
        <p14:creationId xmlns:p14="http://schemas.microsoft.com/office/powerpoint/2010/main" val="38943069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949080"/>
            <a:ext cx="6096001" cy="4777155"/>
          </a:xfrm>
          <a:prstGeom prst="rect">
            <a:avLst/>
          </a:prstGeom>
        </p:spPr>
      </p:pic>
      <p:pic>
        <p:nvPicPr>
          <p:cNvPr id="3" name="Picture 2"/>
          <p:cNvPicPr>
            <a:picLocks noChangeAspect="1"/>
          </p:cNvPicPr>
          <p:nvPr/>
        </p:nvPicPr>
        <p:blipFill>
          <a:blip r:embed="rId3"/>
          <a:stretch>
            <a:fillRect/>
          </a:stretch>
        </p:blipFill>
        <p:spPr>
          <a:xfrm>
            <a:off x="415924" y="0"/>
            <a:ext cx="1837268" cy="1837268"/>
          </a:xfrm>
          <a:prstGeom prst="rect">
            <a:avLst/>
          </a:prstGeom>
        </p:spPr>
      </p:pic>
      <p:pic>
        <p:nvPicPr>
          <p:cNvPr id="4" name="Picture 3"/>
          <p:cNvPicPr>
            <a:picLocks noChangeAspect="1"/>
          </p:cNvPicPr>
          <p:nvPr/>
        </p:nvPicPr>
        <p:blipFill>
          <a:blip r:embed="rId4"/>
          <a:stretch>
            <a:fillRect/>
          </a:stretch>
        </p:blipFill>
        <p:spPr>
          <a:xfrm>
            <a:off x="2253193" y="1"/>
            <a:ext cx="1837268" cy="1837268"/>
          </a:xfrm>
          <a:prstGeom prst="rect">
            <a:avLst/>
          </a:prstGeom>
        </p:spPr>
      </p:pic>
      <p:pic>
        <p:nvPicPr>
          <p:cNvPr id="5" name="Picture 4"/>
          <p:cNvPicPr>
            <a:picLocks noChangeAspect="1"/>
          </p:cNvPicPr>
          <p:nvPr/>
        </p:nvPicPr>
        <p:blipFill>
          <a:blip r:embed="rId5"/>
          <a:stretch>
            <a:fillRect/>
          </a:stretch>
        </p:blipFill>
        <p:spPr>
          <a:xfrm>
            <a:off x="4090462" y="1"/>
            <a:ext cx="1837267" cy="1837267"/>
          </a:xfrm>
          <a:prstGeom prst="rect">
            <a:avLst/>
          </a:prstGeom>
        </p:spPr>
      </p:pic>
      <p:pic>
        <p:nvPicPr>
          <p:cNvPr id="6" name="Picture 5"/>
          <p:cNvPicPr>
            <a:picLocks noChangeAspect="1"/>
          </p:cNvPicPr>
          <p:nvPr/>
        </p:nvPicPr>
        <p:blipFill>
          <a:blip r:embed="rId6"/>
          <a:stretch>
            <a:fillRect/>
          </a:stretch>
        </p:blipFill>
        <p:spPr>
          <a:xfrm>
            <a:off x="6238723" y="1949081"/>
            <a:ext cx="5953277" cy="4908920"/>
          </a:xfrm>
          <a:prstGeom prst="rect">
            <a:avLst/>
          </a:prstGeom>
        </p:spPr>
      </p:pic>
      <p:pic>
        <p:nvPicPr>
          <p:cNvPr id="7" name="Picture 6"/>
          <p:cNvPicPr>
            <a:picLocks noChangeAspect="1"/>
          </p:cNvPicPr>
          <p:nvPr/>
        </p:nvPicPr>
        <p:blipFill>
          <a:blip r:embed="rId7"/>
          <a:stretch>
            <a:fillRect/>
          </a:stretch>
        </p:blipFill>
        <p:spPr>
          <a:xfrm>
            <a:off x="8928894" y="0"/>
            <a:ext cx="1874572" cy="1837268"/>
          </a:xfrm>
          <a:prstGeom prst="rect">
            <a:avLst/>
          </a:prstGeom>
        </p:spPr>
      </p:pic>
      <p:pic>
        <p:nvPicPr>
          <p:cNvPr id="8" name="Picture 7"/>
          <p:cNvPicPr>
            <a:picLocks noChangeAspect="1"/>
          </p:cNvPicPr>
          <p:nvPr/>
        </p:nvPicPr>
        <p:blipFill>
          <a:blip r:embed="rId8"/>
          <a:stretch>
            <a:fillRect/>
          </a:stretch>
        </p:blipFill>
        <p:spPr>
          <a:xfrm>
            <a:off x="6891868" y="0"/>
            <a:ext cx="1837268" cy="1837268"/>
          </a:xfrm>
          <a:prstGeom prst="rect">
            <a:avLst/>
          </a:prstGeom>
        </p:spPr>
      </p:pic>
      <p:sp>
        <p:nvSpPr>
          <p:cNvPr id="9" name="TextBox 8"/>
          <p:cNvSpPr txBox="1"/>
          <p:nvPr/>
        </p:nvSpPr>
        <p:spPr>
          <a:xfrm>
            <a:off x="0" y="0"/>
            <a:ext cx="410690" cy="369332"/>
          </a:xfrm>
          <a:prstGeom prst="rect">
            <a:avLst/>
          </a:prstGeom>
          <a:solidFill>
            <a:srgbClr val="FF0000"/>
          </a:solidFill>
        </p:spPr>
        <p:txBody>
          <a:bodyPr wrap="none" rtlCol="0">
            <a:spAutoFit/>
          </a:bodyPr>
          <a:lstStyle/>
          <a:p>
            <a:r>
              <a:rPr lang="en-US" b="1" dirty="0" smtClean="0"/>
              <a:t>G</a:t>
            </a:r>
            <a:r>
              <a:rPr lang="en-US" b="1" baseline="-25000" dirty="0" smtClean="0"/>
              <a:t>1</a:t>
            </a:r>
            <a:endParaRPr lang="en-US" b="1" baseline="-25000" dirty="0"/>
          </a:p>
        </p:txBody>
      </p:sp>
      <p:sp>
        <p:nvSpPr>
          <p:cNvPr id="10" name="Rectangle 9"/>
          <p:cNvSpPr/>
          <p:nvPr/>
        </p:nvSpPr>
        <p:spPr>
          <a:xfrm>
            <a:off x="6070452" y="1"/>
            <a:ext cx="83618" cy="6858000"/>
          </a:xfrm>
          <a:prstGeom prst="rect">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9"/>
          <a:srcRect r="78981"/>
          <a:stretch/>
        </p:blipFill>
        <p:spPr>
          <a:xfrm>
            <a:off x="677184" y="1684508"/>
            <a:ext cx="433533" cy="264572"/>
          </a:xfrm>
          <a:prstGeom prst="rect">
            <a:avLst/>
          </a:prstGeom>
        </p:spPr>
      </p:pic>
      <p:pic>
        <p:nvPicPr>
          <p:cNvPr id="12" name="Picture 11"/>
          <p:cNvPicPr>
            <a:picLocks noChangeAspect="1"/>
          </p:cNvPicPr>
          <p:nvPr/>
        </p:nvPicPr>
        <p:blipFill rotWithShape="1">
          <a:blip r:embed="rId9"/>
          <a:srcRect l="79682" r="-188"/>
          <a:stretch/>
        </p:blipFill>
        <p:spPr>
          <a:xfrm>
            <a:off x="1787901" y="1684508"/>
            <a:ext cx="422966" cy="264572"/>
          </a:xfrm>
          <a:prstGeom prst="rect">
            <a:avLst/>
          </a:prstGeom>
        </p:spPr>
      </p:pic>
      <p:pic>
        <p:nvPicPr>
          <p:cNvPr id="13" name="Picture 12"/>
          <p:cNvPicPr>
            <a:picLocks noChangeAspect="1"/>
          </p:cNvPicPr>
          <p:nvPr/>
        </p:nvPicPr>
        <p:blipFill rotWithShape="1">
          <a:blip r:embed="rId9"/>
          <a:srcRect r="78981"/>
          <a:stretch/>
        </p:blipFill>
        <p:spPr>
          <a:xfrm>
            <a:off x="2550787" y="1684508"/>
            <a:ext cx="433533" cy="264572"/>
          </a:xfrm>
          <a:prstGeom prst="rect">
            <a:avLst/>
          </a:prstGeom>
        </p:spPr>
      </p:pic>
      <p:pic>
        <p:nvPicPr>
          <p:cNvPr id="14" name="Picture 13"/>
          <p:cNvPicPr>
            <a:picLocks noChangeAspect="1"/>
          </p:cNvPicPr>
          <p:nvPr/>
        </p:nvPicPr>
        <p:blipFill rotWithShape="1">
          <a:blip r:embed="rId9"/>
          <a:srcRect l="79682" r="-188"/>
          <a:stretch/>
        </p:blipFill>
        <p:spPr>
          <a:xfrm>
            <a:off x="3661504" y="1684508"/>
            <a:ext cx="422966" cy="264572"/>
          </a:xfrm>
          <a:prstGeom prst="rect">
            <a:avLst/>
          </a:prstGeom>
        </p:spPr>
      </p:pic>
      <p:pic>
        <p:nvPicPr>
          <p:cNvPr id="15" name="Picture 14"/>
          <p:cNvPicPr>
            <a:picLocks noChangeAspect="1"/>
          </p:cNvPicPr>
          <p:nvPr/>
        </p:nvPicPr>
        <p:blipFill rotWithShape="1">
          <a:blip r:embed="rId9"/>
          <a:srcRect r="78981"/>
          <a:stretch/>
        </p:blipFill>
        <p:spPr>
          <a:xfrm>
            <a:off x="4388055" y="1684508"/>
            <a:ext cx="433533" cy="264572"/>
          </a:xfrm>
          <a:prstGeom prst="rect">
            <a:avLst/>
          </a:prstGeom>
        </p:spPr>
      </p:pic>
      <p:pic>
        <p:nvPicPr>
          <p:cNvPr id="16" name="Picture 15"/>
          <p:cNvPicPr>
            <a:picLocks noChangeAspect="1"/>
          </p:cNvPicPr>
          <p:nvPr/>
        </p:nvPicPr>
        <p:blipFill rotWithShape="1">
          <a:blip r:embed="rId9"/>
          <a:srcRect l="79682" r="-188"/>
          <a:stretch/>
        </p:blipFill>
        <p:spPr>
          <a:xfrm>
            <a:off x="5498772" y="1684508"/>
            <a:ext cx="422966" cy="264572"/>
          </a:xfrm>
          <a:prstGeom prst="rect">
            <a:avLst/>
          </a:prstGeom>
        </p:spPr>
      </p:pic>
      <p:pic>
        <p:nvPicPr>
          <p:cNvPr id="17" name="Picture 16"/>
          <p:cNvPicPr>
            <a:picLocks noChangeAspect="1"/>
          </p:cNvPicPr>
          <p:nvPr/>
        </p:nvPicPr>
        <p:blipFill rotWithShape="1">
          <a:blip r:embed="rId9"/>
          <a:srcRect r="78981"/>
          <a:stretch/>
        </p:blipFill>
        <p:spPr>
          <a:xfrm>
            <a:off x="7189462" y="1671857"/>
            <a:ext cx="433533" cy="264572"/>
          </a:xfrm>
          <a:prstGeom prst="rect">
            <a:avLst/>
          </a:prstGeom>
        </p:spPr>
      </p:pic>
      <p:pic>
        <p:nvPicPr>
          <p:cNvPr id="18" name="Picture 17"/>
          <p:cNvPicPr>
            <a:picLocks noChangeAspect="1"/>
          </p:cNvPicPr>
          <p:nvPr/>
        </p:nvPicPr>
        <p:blipFill rotWithShape="1">
          <a:blip r:embed="rId9"/>
          <a:srcRect l="79682" r="-188"/>
          <a:stretch/>
        </p:blipFill>
        <p:spPr>
          <a:xfrm>
            <a:off x="8300179" y="1671857"/>
            <a:ext cx="422966" cy="264572"/>
          </a:xfrm>
          <a:prstGeom prst="rect">
            <a:avLst/>
          </a:prstGeom>
        </p:spPr>
      </p:pic>
      <p:pic>
        <p:nvPicPr>
          <p:cNvPr id="19" name="Picture 18"/>
          <p:cNvPicPr>
            <a:picLocks noChangeAspect="1"/>
          </p:cNvPicPr>
          <p:nvPr/>
        </p:nvPicPr>
        <p:blipFill rotWithShape="1">
          <a:blip r:embed="rId9"/>
          <a:srcRect r="78981"/>
          <a:stretch/>
        </p:blipFill>
        <p:spPr>
          <a:xfrm>
            <a:off x="9182132" y="1690453"/>
            <a:ext cx="433533" cy="264572"/>
          </a:xfrm>
          <a:prstGeom prst="rect">
            <a:avLst/>
          </a:prstGeom>
        </p:spPr>
      </p:pic>
      <p:pic>
        <p:nvPicPr>
          <p:cNvPr id="20" name="Picture 19"/>
          <p:cNvPicPr>
            <a:picLocks noChangeAspect="1"/>
          </p:cNvPicPr>
          <p:nvPr/>
        </p:nvPicPr>
        <p:blipFill rotWithShape="1">
          <a:blip r:embed="rId9"/>
          <a:srcRect l="79682" r="-188"/>
          <a:stretch/>
        </p:blipFill>
        <p:spPr>
          <a:xfrm>
            <a:off x="10292849" y="1690453"/>
            <a:ext cx="422966" cy="264572"/>
          </a:xfrm>
          <a:prstGeom prst="rect">
            <a:avLst/>
          </a:prstGeom>
        </p:spPr>
      </p:pic>
      <p:sp>
        <p:nvSpPr>
          <p:cNvPr id="21" name="TextBox 20"/>
          <p:cNvSpPr txBox="1"/>
          <p:nvPr/>
        </p:nvSpPr>
        <p:spPr>
          <a:xfrm>
            <a:off x="2672737" y="4152991"/>
            <a:ext cx="739305" cy="369332"/>
          </a:xfrm>
          <a:prstGeom prst="rect">
            <a:avLst/>
          </a:prstGeom>
          <a:noFill/>
        </p:spPr>
        <p:txBody>
          <a:bodyPr wrap="none" rtlCol="0">
            <a:spAutoFit/>
          </a:bodyPr>
          <a:lstStyle/>
          <a:p>
            <a:r>
              <a:rPr lang="en-US" dirty="0" smtClean="0"/>
              <a:t>HL</a:t>
            </a:r>
            <a:r>
              <a:rPr lang="en-US" baseline="-25000" dirty="0" smtClean="0"/>
              <a:t>3,4,6</a:t>
            </a:r>
            <a:endParaRPr lang="en-US" baseline="-25000" dirty="0"/>
          </a:p>
        </p:txBody>
      </p:sp>
      <p:sp>
        <p:nvSpPr>
          <p:cNvPr id="22" name="TextBox 21"/>
          <p:cNvSpPr txBox="1"/>
          <p:nvPr/>
        </p:nvSpPr>
        <p:spPr>
          <a:xfrm>
            <a:off x="8845708" y="4221847"/>
            <a:ext cx="779381" cy="369332"/>
          </a:xfrm>
          <a:prstGeom prst="rect">
            <a:avLst/>
          </a:prstGeom>
          <a:noFill/>
        </p:spPr>
        <p:txBody>
          <a:bodyPr wrap="none" rtlCol="0">
            <a:spAutoFit/>
          </a:bodyPr>
          <a:lstStyle/>
          <a:p>
            <a:r>
              <a:rPr lang="en-US" dirty="0" smtClean="0"/>
              <a:t>HL</a:t>
            </a:r>
            <a:r>
              <a:rPr lang="en-US" baseline="-25000" dirty="0" smtClean="0"/>
              <a:t>47,58</a:t>
            </a:r>
            <a:endParaRPr lang="en-US" baseline="-25000" dirty="0"/>
          </a:p>
        </p:txBody>
      </p:sp>
      <p:pic>
        <p:nvPicPr>
          <p:cNvPr id="23" name="Picture 22"/>
          <p:cNvPicPr>
            <a:picLocks noChangeAspect="1"/>
          </p:cNvPicPr>
          <p:nvPr/>
        </p:nvPicPr>
        <p:blipFill rotWithShape="1">
          <a:blip r:embed="rId10"/>
          <a:srcRect l="15452" t="24201" r="15297" b="36338"/>
          <a:stretch/>
        </p:blipFill>
        <p:spPr>
          <a:xfrm>
            <a:off x="841416" y="29497"/>
            <a:ext cx="269301" cy="108155"/>
          </a:xfrm>
          <a:prstGeom prst="rect">
            <a:avLst/>
          </a:prstGeom>
        </p:spPr>
      </p:pic>
      <p:pic>
        <p:nvPicPr>
          <p:cNvPr id="24" name="Picture 23"/>
          <p:cNvPicPr>
            <a:picLocks noChangeAspect="1"/>
          </p:cNvPicPr>
          <p:nvPr/>
        </p:nvPicPr>
        <p:blipFill rotWithShape="1">
          <a:blip r:embed="rId11"/>
          <a:srcRect l="17474" t="24665" r="18935" b="28507"/>
          <a:stretch/>
        </p:blipFill>
        <p:spPr>
          <a:xfrm>
            <a:off x="1513184" y="39329"/>
            <a:ext cx="240289" cy="113663"/>
          </a:xfrm>
          <a:prstGeom prst="rect">
            <a:avLst/>
          </a:prstGeom>
        </p:spPr>
      </p:pic>
      <p:pic>
        <p:nvPicPr>
          <p:cNvPr id="25" name="Picture 24"/>
          <p:cNvPicPr>
            <a:picLocks noChangeAspect="1"/>
          </p:cNvPicPr>
          <p:nvPr/>
        </p:nvPicPr>
        <p:blipFill rotWithShape="1">
          <a:blip r:embed="rId10"/>
          <a:srcRect l="15452" t="24201" r="15297" b="36338"/>
          <a:stretch/>
        </p:blipFill>
        <p:spPr>
          <a:xfrm>
            <a:off x="2688687" y="34413"/>
            <a:ext cx="269301" cy="108155"/>
          </a:xfrm>
          <a:prstGeom prst="rect">
            <a:avLst/>
          </a:prstGeom>
        </p:spPr>
      </p:pic>
      <p:pic>
        <p:nvPicPr>
          <p:cNvPr id="26" name="Picture 25"/>
          <p:cNvPicPr>
            <a:picLocks noChangeAspect="1"/>
          </p:cNvPicPr>
          <p:nvPr/>
        </p:nvPicPr>
        <p:blipFill rotWithShape="1">
          <a:blip r:embed="rId11"/>
          <a:srcRect l="17474" t="24665" r="18935" b="28507"/>
          <a:stretch/>
        </p:blipFill>
        <p:spPr>
          <a:xfrm>
            <a:off x="3348165" y="39329"/>
            <a:ext cx="240289" cy="113663"/>
          </a:xfrm>
          <a:prstGeom prst="rect">
            <a:avLst/>
          </a:prstGeom>
        </p:spPr>
      </p:pic>
      <p:pic>
        <p:nvPicPr>
          <p:cNvPr id="27" name="Picture 26"/>
          <p:cNvPicPr>
            <a:picLocks noChangeAspect="1"/>
          </p:cNvPicPr>
          <p:nvPr/>
        </p:nvPicPr>
        <p:blipFill rotWithShape="1">
          <a:blip r:embed="rId10"/>
          <a:srcRect l="15452" t="24201" r="15297" b="36338"/>
          <a:stretch/>
        </p:blipFill>
        <p:spPr>
          <a:xfrm>
            <a:off x="4525955" y="37463"/>
            <a:ext cx="269301" cy="108155"/>
          </a:xfrm>
          <a:prstGeom prst="rect">
            <a:avLst/>
          </a:prstGeom>
        </p:spPr>
      </p:pic>
      <p:pic>
        <p:nvPicPr>
          <p:cNvPr id="28" name="Picture 27"/>
          <p:cNvPicPr>
            <a:picLocks noChangeAspect="1"/>
          </p:cNvPicPr>
          <p:nvPr/>
        </p:nvPicPr>
        <p:blipFill rotWithShape="1">
          <a:blip r:embed="rId11"/>
          <a:srcRect l="17474" t="24665" r="18935" b="28507"/>
          <a:stretch/>
        </p:blipFill>
        <p:spPr>
          <a:xfrm>
            <a:off x="5185433" y="42379"/>
            <a:ext cx="240289" cy="113663"/>
          </a:xfrm>
          <a:prstGeom prst="rect">
            <a:avLst/>
          </a:prstGeom>
        </p:spPr>
      </p:pic>
      <p:pic>
        <p:nvPicPr>
          <p:cNvPr id="29" name="Picture 28"/>
          <p:cNvPicPr>
            <a:picLocks noChangeAspect="1"/>
          </p:cNvPicPr>
          <p:nvPr/>
        </p:nvPicPr>
        <p:blipFill rotWithShape="1">
          <a:blip r:embed="rId10"/>
          <a:srcRect l="15452" t="24201" r="15297" b="36338"/>
          <a:stretch/>
        </p:blipFill>
        <p:spPr>
          <a:xfrm>
            <a:off x="7428228" y="32843"/>
            <a:ext cx="269301" cy="108155"/>
          </a:xfrm>
          <a:prstGeom prst="rect">
            <a:avLst/>
          </a:prstGeom>
        </p:spPr>
      </p:pic>
      <p:pic>
        <p:nvPicPr>
          <p:cNvPr id="30" name="Picture 29"/>
          <p:cNvPicPr>
            <a:picLocks noChangeAspect="1"/>
          </p:cNvPicPr>
          <p:nvPr/>
        </p:nvPicPr>
        <p:blipFill rotWithShape="1">
          <a:blip r:embed="rId11"/>
          <a:srcRect l="17474" t="24665" r="18935" b="28507"/>
          <a:stretch/>
        </p:blipFill>
        <p:spPr>
          <a:xfrm>
            <a:off x="8140052" y="31955"/>
            <a:ext cx="240289" cy="113663"/>
          </a:xfrm>
          <a:prstGeom prst="rect">
            <a:avLst/>
          </a:prstGeom>
        </p:spPr>
      </p:pic>
      <p:pic>
        <p:nvPicPr>
          <p:cNvPr id="31" name="Picture 30"/>
          <p:cNvPicPr>
            <a:picLocks noChangeAspect="1"/>
          </p:cNvPicPr>
          <p:nvPr/>
        </p:nvPicPr>
        <p:blipFill rotWithShape="1">
          <a:blip r:embed="rId10"/>
          <a:srcRect l="15452" t="24201" r="15297" b="36338"/>
          <a:stretch/>
        </p:blipFill>
        <p:spPr>
          <a:xfrm>
            <a:off x="9480704" y="37463"/>
            <a:ext cx="269301" cy="108155"/>
          </a:xfrm>
          <a:prstGeom prst="rect">
            <a:avLst/>
          </a:prstGeom>
        </p:spPr>
      </p:pic>
      <p:pic>
        <p:nvPicPr>
          <p:cNvPr id="32" name="Picture 31"/>
          <p:cNvPicPr>
            <a:picLocks noChangeAspect="1"/>
          </p:cNvPicPr>
          <p:nvPr/>
        </p:nvPicPr>
        <p:blipFill rotWithShape="1">
          <a:blip r:embed="rId11"/>
          <a:srcRect l="17474" t="24665" r="18935" b="28507"/>
          <a:stretch/>
        </p:blipFill>
        <p:spPr>
          <a:xfrm>
            <a:off x="10211806" y="36575"/>
            <a:ext cx="240289" cy="113663"/>
          </a:xfrm>
          <a:prstGeom prst="rect">
            <a:avLst/>
          </a:prstGeom>
        </p:spPr>
      </p:pic>
    </p:spTree>
    <p:extLst>
      <p:ext uri="{BB962C8B-B14F-4D97-AF65-F5344CB8AC3E}">
        <p14:creationId xmlns:p14="http://schemas.microsoft.com/office/powerpoint/2010/main" val="27998219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9" t="14418" r="64369" b="10540"/>
          <a:stretch/>
        </p:blipFill>
        <p:spPr>
          <a:xfrm>
            <a:off x="523578" y="821267"/>
            <a:ext cx="10457314" cy="6036733"/>
          </a:xfrm>
          <a:prstGeom prst="rect">
            <a:avLst/>
          </a:prstGeom>
        </p:spPr>
      </p:pic>
      <p:sp>
        <p:nvSpPr>
          <p:cNvPr id="3" name="TextBox 2"/>
          <p:cNvSpPr txBox="1"/>
          <p:nvPr/>
        </p:nvSpPr>
        <p:spPr>
          <a:xfrm>
            <a:off x="8739399" y="269024"/>
            <a:ext cx="1170513" cy="369332"/>
          </a:xfrm>
          <a:prstGeom prst="rect">
            <a:avLst/>
          </a:prstGeom>
          <a:noFill/>
        </p:spPr>
        <p:txBody>
          <a:bodyPr wrap="none" rtlCol="0">
            <a:spAutoFit/>
          </a:bodyPr>
          <a:lstStyle/>
          <a:p>
            <a:r>
              <a:rPr lang="en-US" dirty="0" smtClean="0"/>
              <a:t>log(OR[D</a:t>
            </a:r>
            <a:r>
              <a:rPr lang="en-US" dirty="0"/>
              <a:t>]</a:t>
            </a:r>
            <a:r>
              <a:rPr lang="en-US" dirty="0" smtClean="0"/>
              <a:t>)</a:t>
            </a:r>
            <a:endParaRPr lang="en-US" dirty="0"/>
          </a:p>
        </p:txBody>
      </p:sp>
      <p:sp>
        <p:nvSpPr>
          <p:cNvPr id="4" name="TextBox 3"/>
          <p:cNvSpPr txBox="1"/>
          <p:nvPr/>
        </p:nvSpPr>
        <p:spPr>
          <a:xfrm>
            <a:off x="1440384" y="269024"/>
            <a:ext cx="6927474" cy="369332"/>
          </a:xfrm>
          <a:prstGeom prst="rect">
            <a:avLst/>
          </a:prstGeom>
          <a:noFill/>
        </p:spPr>
        <p:txBody>
          <a:bodyPr wrap="none" rtlCol="0">
            <a:spAutoFit/>
          </a:bodyPr>
          <a:lstStyle/>
          <a:p>
            <a:r>
              <a:rPr lang="en-US" dirty="0" smtClean="0"/>
              <a:t>Relationships of clinical parameter values, characteristic for death in G</a:t>
            </a:r>
            <a:r>
              <a:rPr lang="en-US" baseline="-25000" dirty="0" smtClean="0"/>
              <a:t>1</a:t>
            </a:r>
            <a:r>
              <a:rPr lang="en-US" dirty="0" smtClean="0"/>
              <a:t> </a:t>
            </a:r>
            <a:endParaRPr lang="en-US" dirty="0"/>
          </a:p>
        </p:txBody>
      </p:sp>
      <p:sp>
        <p:nvSpPr>
          <p:cNvPr id="5" name="Rounded Rectangle 4"/>
          <p:cNvSpPr/>
          <p:nvPr/>
        </p:nvSpPr>
        <p:spPr>
          <a:xfrm>
            <a:off x="318728" y="2427612"/>
            <a:ext cx="10670256" cy="176008"/>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18728" y="4580093"/>
            <a:ext cx="10670256" cy="265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18728" y="1458685"/>
            <a:ext cx="10670256" cy="270575"/>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26821" y="1406094"/>
            <a:ext cx="2483372" cy="215444"/>
          </a:xfrm>
          <a:prstGeom prst="rect">
            <a:avLst/>
          </a:prstGeom>
        </p:spPr>
        <p:txBody>
          <a:bodyPr wrap="none">
            <a:spAutoFit/>
          </a:bodyPr>
          <a:lstStyle/>
          <a:p>
            <a:r>
              <a:rPr lang="en-US" sz="800" dirty="0"/>
              <a:t>Malignant neoplasm of bronchus and lung, unspecified</a:t>
            </a:r>
          </a:p>
        </p:txBody>
      </p:sp>
      <p:sp>
        <p:nvSpPr>
          <p:cNvPr id="9" name="Rectangle 8"/>
          <p:cNvSpPr/>
          <p:nvPr/>
        </p:nvSpPr>
        <p:spPr>
          <a:xfrm>
            <a:off x="318729" y="1554276"/>
            <a:ext cx="2427268" cy="215444"/>
          </a:xfrm>
          <a:prstGeom prst="rect">
            <a:avLst/>
          </a:prstGeom>
        </p:spPr>
        <p:txBody>
          <a:bodyPr wrap="none">
            <a:spAutoFit/>
          </a:bodyPr>
          <a:lstStyle/>
          <a:p>
            <a:r>
              <a:rPr lang="en-US" sz="800" dirty="0"/>
              <a:t>Malignant neoplasm of middle lobe, bronchus or lung</a:t>
            </a:r>
          </a:p>
        </p:txBody>
      </p:sp>
      <p:sp>
        <p:nvSpPr>
          <p:cNvPr id="10" name="Rectangle 9"/>
          <p:cNvSpPr/>
          <p:nvPr/>
        </p:nvSpPr>
        <p:spPr>
          <a:xfrm>
            <a:off x="402198" y="2242772"/>
            <a:ext cx="6096000" cy="184666"/>
          </a:xfrm>
          <a:prstGeom prst="rect">
            <a:avLst/>
          </a:prstGeom>
        </p:spPr>
        <p:txBody>
          <a:bodyPr>
            <a:spAutoFit/>
          </a:bodyPr>
          <a:lstStyle/>
          <a:p>
            <a:r>
              <a:rPr lang="en-US" sz="600" dirty="0"/>
              <a:t>ECMO OR TRACH W MV &gt;96 HRS OR PDX EXC FACE, MOUTH &amp; NECK W MAJ O.R.</a:t>
            </a:r>
          </a:p>
        </p:txBody>
      </p:sp>
      <p:sp>
        <p:nvSpPr>
          <p:cNvPr id="11" name="Rectangle 10"/>
          <p:cNvSpPr/>
          <p:nvPr/>
        </p:nvSpPr>
        <p:spPr>
          <a:xfrm>
            <a:off x="6762481" y="1801436"/>
            <a:ext cx="2562174" cy="276999"/>
          </a:xfrm>
          <a:prstGeom prst="rect">
            <a:avLst/>
          </a:prstGeom>
        </p:spPr>
        <p:txBody>
          <a:bodyPr wrap="square">
            <a:spAutoFit/>
          </a:bodyPr>
          <a:lstStyle/>
          <a:p>
            <a:r>
              <a:rPr lang="en-US" sz="600" dirty="0"/>
              <a:t>ECMO OR TRACH W MV &gt;96 HRS OR PDX EXC FACE, MOUTH &amp; NECK W MAJ O.R.</a:t>
            </a:r>
          </a:p>
        </p:txBody>
      </p:sp>
      <p:sp>
        <p:nvSpPr>
          <p:cNvPr id="12" name="Rectangle 11"/>
          <p:cNvSpPr/>
          <p:nvPr/>
        </p:nvSpPr>
        <p:spPr>
          <a:xfrm>
            <a:off x="1358662" y="2104445"/>
            <a:ext cx="1691489" cy="215444"/>
          </a:xfrm>
          <a:prstGeom prst="rect">
            <a:avLst/>
          </a:prstGeom>
        </p:spPr>
        <p:txBody>
          <a:bodyPr wrap="none">
            <a:spAutoFit/>
          </a:bodyPr>
          <a:lstStyle/>
          <a:p>
            <a:r>
              <a:rPr lang="en-US" sz="800" dirty="0"/>
              <a:t>MAJOR CHEST PROCEDURES W MCC</a:t>
            </a:r>
          </a:p>
        </p:txBody>
      </p:sp>
      <p:sp>
        <p:nvSpPr>
          <p:cNvPr id="13" name="Rectangle 12"/>
          <p:cNvSpPr/>
          <p:nvPr/>
        </p:nvSpPr>
        <p:spPr>
          <a:xfrm>
            <a:off x="6885522" y="2012990"/>
            <a:ext cx="1691489" cy="215444"/>
          </a:xfrm>
          <a:prstGeom prst="rect">
            <a:avLst/>
          </a:prstGeom>
        </p:spPr>
        <p:txBody>
          <a:bodyPr wrap="none">
            <a:spAutoFit/>
          </a:bodyPr>
          <a:lstStyle/>
          <a:p>
            <a:r>
              <a:rPr lang="en-US" sz="800" dirty="0"/>
              <a:t>MAJOR CHEST PROCEDURES W MCC</a:t>
            </a:r>
          </a:p>
        </p:txBody>
      </p:sp>
      <p:sp>
        <p:nvSpPr>
          <p:cNvPr id="14" name="Rectangle 13"/>
          <p:cNvSpPr/>
          <p:nvPr/>
        </p:nvSpPr>
        <p:spPr>
          <a:xfrm>
            <a:off x="3628812" y="1291958"/>
            <a:ext cx="2483372" cy="215444"/>
          </a:xfrm>
          <a:prstGeom prst="rect">
            <a:avLst/>
          </a:prstGeom>
        </p:spPr>
        <p:txBody>
          <a:bodyPr wrap="none">
            <a:spAutoFit/>
          </a:bodyPr>
          <a:lstStyle/>
          <a:p>
            <a:r>
              <a:rPr lang="en-US" sz="800" dirty="0"/>
              <a:t>Malignant neoplasm of bronchus and lung, unspecified</a:t>
            </a:r>
          </a:p>
        </p:txBody>
      </p:sp>
      <p:sp>
        <p:nvSpPr>
          <p:cNvPr id="15" name="Rectangle 14"/>
          <p:cNvSpPr/>
          <p:nvPr/>
        </p:nvSpPr>
        <p:spPr>
          <a:xfrm>
            <a:off x="3617436" y="1190650"/>
            <a:ext cx="2478564" cy="215444"/>
          </a:xfrm>
          <a:prstGeom prst="rect">
            <a:avLst/>
          </a:prstGeom>
        </p:spPr>
        <p:txBody>
          <a:bodyPr wrap="none">
            <a:spAutoFit/>
          </a:bodyPr>
          <a:lstStyle/>
          <a:p>
            <a:r>
              <a:rPr lang="en-US" sz="800" dirty="0"/>
              <a:t>Malignant neoplasm of other parts of bronchus or lung</a:t>
            </a:r>
          </a:p>
        </p:txBody>
      </p:sp>
      <p:sp>
        <p:nvSpPr>
          <p:cNvPr id="16" name="Rectangle 15"/>
          <p:cNvSpPr/>
          <p:nvPr/>
        </p:nvSpPr>
        <p:spPr>
          <a:xfrm>
            <a:off x="6959231" y="729811"/>
            <a:ext cx="1260281" cy="215444"/>
          </a:xfrm>
          <a:prstGeom prst="rect">
            <a:avLst/>
          </a:prstGeom>
        </p:spPr>
        <p:txBody>
          <a:bodyPr wrap="none">
            <a:spAutoFit/>
          </a:bodyPr>
          <a:lstStyle/>
          <a:p>
            <a:r>
              <a:rPr lang="en-US" sz="800" dirty="0" err="1"/>
              <a:t>Thoracoscopc</a:t>
            </a:r>
            <a:r>
              <a:rPr lang="en-US" sz="800" dirty="0"/>
              <a:t> </a:t>
            </a:r>
            <a:r>
              <a:rPr lang="en-US" sz="800" dirty="0" err="1"/>
              <a:t>decort</a:t>
            </a:r>
            <a:r>
              <a:rPr lang="en-US" sz="800" dirty="0"/>
              <a:t> lung</a:t>
            </a:r>
          </a:p>
        </p:txBody>
      </p:sp>
      <p:sp>
        <p:nvSpPr>
          <p:cNvPr id="17" name="Rectangle 16"/>
          <p:cNvSpPr/>
          <p:nvPr/>
        </p:nvSpPr>
        <p:spPr>
          <a:xfrm>
            <a:off x="6973210" y="849910"/>
            <a:ext cx="1367682" cy="215444"/>
          </a:xfrm>
          <a:prstGeom prst="rect">
            <a:avLst/>
          </a:prstGeom>
        </p:spPr>
        <p:txBody>
          <a:bodyPr wrap="none">
            <a:spAutoFit/>
          </a:bodyPr>
          <a:lstStyle/>
          <a:p>
            <a:r>
              <a:rPr lang="en-US" sz="800" dirty="0"/>
              <a:t>Other pneumonectomy NOS</a:t>
            </a:r>
          </a:p>
        </p:txBody>
      </p:sp>
      <p:sp>
        <p:nvSpPr>
          <p:cNvPr id="18" name="Rectangle 17"/>
          <p:cNvSpPr/>
          <p:nvPr/>
        </p:nvSpPr>
        <p:spPr>
          <a:xfrm>
            <a:off x="6973210" y="928988"/>
            <a:ext cx="1152880" cy="215444"/>
          </a:xfrm>
          <a:prstGeom prst="rect">
            <a:avLst/>
          </a:prstGeom>
        </p:spPr>
        <p:txBody>
          <a:bodyPr wrap="none">
            <a:spAutoFit/>
          </a:bodyPr>
          <a:lstStyle/>
          <a:p>
            <a:r>
              <a:rPr lang="en-US" sz="800" dirty="0"/>
              <a:t>Lobectomy of lung NEC</a:t>
            </a:r>
          </a:p>
        </p:txBody>
      </p:sp>
      <p:sp>
        <p:nvSpPr>
          <p:cNvPr id="19" name="Rectangle 18"/>
          <p:cNvSpPr/>
          <p:nvPr/>
        </p:nvSpPr>
        <p:spPr>
          <a:xfrm>
            <a:off x="6969403" y="1020444"/>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20" name="Rectangle 19"/>
          <p:cNvSpPr/>
          <p:nvPr/>
        </p:nvSpPr>
        <p:spPr>
          <a:xfrm>
            <a:off x="6982381" y="1121263"/>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Tree>
    <p:extLst>
      <p:ext uri="{BB962C8B-B14F-4D97-AF65-F5344CB8AC3E}">
        <p14:creationId xmlns:p14="http://schemas.microsoft.com/office/powerpoint/2010/main" val="2451066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30" t="26757" r="65789" b="21351"/>
          <a:stretch/>
        </p:blipFill>
        <p:spPr>
          <a:xfrm>
            <a:off x="0" y="845626"/>
            <a:ext cx="12192000" cy="5298735"/>
          </a:xfrm>
          <a:prstGeom prst="rect">
            <a:avLst/>
          </a:prstGeom>
        </p:spPr>
      </p:pic>
      <p:sp>
        <p:nvSpPr>
          <p:cNvPr id="3" name="TextBox 2"/>
          <p:cNvSpPr txBox="1"/>
          <p:nvPr/>
        </p:nvSpPr>
        <p:spPr>
          <a:xfrm>
            <a:off x="9969389" y="269024"/>
            <a:ext cx="1170513" cy="369332"/>
          </a:xfrm>
          <a:prstGeom prst="rect">
            <a:avLst/>
          </a:prstGeom>
          <a:noFill/>
        </p:spPr>
        <p:txBody>
          <a:bodyPr wrap="none" rtlCol="0">
            <a:spAutoFit/>
          </a:bodyPr>
          <a:lstStyle/>
          <a:p>
            <a:r>
              <a:rPr lang="en-US" dirty="0" smtClean="0"/>
              <a:t>log(OR[D</a:t>
            </a:r>
            <a:r>
              <a:rPr lang="en-US" dirty="0"/>
              <a:t>]</a:t>
            </a:r>
            <a:r>
              <a:rPr lang="en-US" dirty="0" smtClean="0"/>
              <a:t>)</a:t>
            </a:r>
            <a:endParaRPr lang="en-US" dirty="0"/>
          </a:p>
        </p:txBody>
      </p:sp>
      <p:sp>
        <p:nvSpPr>
          <p:cNvPr id="4" name="TextBox 3"/>
          <p:cNvSpPr txBox="1"/>
          <p:nvPr/>
        </p:nvSpPr>
        <p:spPr>
          <a:xfrm>
            <a:off x="1084335" y="269024"/>
            <a:ext cx="7752956" cy="369332"/>
          </a:xfrm>
          <a:prstGeom prst="rect">
            <a:avLst/>
          </a:prstGeom>
          <a:noFill/>
        </p:spPr>
        <p:txBody>
          <a:bodyPr wrap="none" rtlCol="0">
            <a:spAutoFit/>
          </a:bodyPr>
          <a:lstStyle/>
          <a:p>
            <a:r>
              <a:rPr lang="en-US" dirty="0" smtClean="0"/>
              <a:t>Relationships of clinical parameter values, characteristic for alive outcome in G</a:t>
            </a:r>
            <a:r>
              <a:rPr lang="en-US" baseline="-25000" dirty="0" smtClean="0"/>
              <a:t>1</a:t>
            </a:r>
            <a:r>
              <a:rPr lang="en-US" dirty="0" smtClean="0"/>
              <a:t> </a:t>
            </a:r>
            <a:endParaRPr lang="en-US" dirty="0"/>
          </a:p>
        </p:txBody>
      </p:sp>
      <p:sp>
        <p:nvSpPr>
          <p:cNvPr id="5" name="Rectangle 4"/>
          <p:cNvSpPr/>
          <p:nvPr/>
        </p:nvSpPr>
        <p:spPr>
          <a:xfrm>
            <a:off x="7844038" y="1747351"/>
            <a:ext cx="2387192" cy="215444"/>
          </a:xfrm>
          <a:prstGeom prst="rect">
            <a:avLst/>
          </a:prstGeom>
        </p:spPr>
        <p:txBody>
          <a:bodyPr wrap="none">
            <a:spAutoFit/>
          </a:bodyPr>
          <a:lstStyle/>
          <a:p>
            <a:r>
              <a:rPr lang="en-US" sz="800" dirty="0"/>
              <a:t>Malignant neoplasm of upper lobe, bronchus or lung</a:t>
            </a:r>
          </a:p>
        </p:txBody>
      </p:sp>
      <p:sp>
        <p:nvSpPr>
          <p:cNvPr id="6" name="Rectangle 5"/>
          <p:cNvSpPr/>
          <p:nvPr/>
        </p:nvSpPr>
        <p:spPr>
          <a:xfrm>
            <a:off x="7753342" y="2210428"/>
            <a:ext cx="1947969" cy="215444"/>
          </a:xfrm>
          <a:prstGeom prst="rect">
            <a:avLst/>
          </a:prstGeom>
        </p:spPr>
        <p:txBody>
          <a:bodyPr wrap="none">
            <a:spAutoFit/>
          </a:bodyPr>
          <a:lstStyle/>
          <a:p>
            <a:r>
              <a:rPr lang="en-US" sz="800" dirty="0"/>
              <a:t>MAJOR CHEST PROCEDURES W/O CC/MCC</a:t>
            </a:r>
          </a:p>
        </p:txBody>
      </p:sp>
      <p:sp>
        <p:nvSpPr>
          <p:cNvPr id="7" name="Rectangle 6"/>
          <p:cNvSpPr/>
          <p:nvPr/>
        </p:nvSpPr>
        <p:spPr>
          <a:xfrm>
            <a:off x="3683048" y="2499867"/>
            <a:ext cx="1947969" cy="215444"/>
          </a:xfrm>
          <a:prstGeom prst="rect">
            <a:avLst/>
          </a:prstGeom>
        </p:spPr>
        <p:txBody>
          <a:bodyPr wrap="none">
            <a:spAutoFit/>
          </a:bodyPr>
          <a:lstStyle/>
          <a:p>
            <a:r>
              <a:rPr lang="en-US" sz="800" dirty="0"/>
              <a:t>MAJOR CHEST PROCEDURES W/O CC/MCC</a:t>
            </a:r>
          </a:p>
        </p:txBody>
      </p:sp>
      <p:sp>
        <p:nvSpPr>
          <p:cNvPr id="8" name="Rectangle 7"/>
          <p:cNvSpPr/>
          <p:nvPr/>
        </p:nvSpPr>
        <p:spPr>
          <a:xfrm>
            <a:off x="270456" y="1853942"/>
            <a:ext cx="2387192" cy="215444"/>
          </a:xfrm>
          <a:prstGeom prst="rect">
            <a:avLst/>
          </a:prstGeom>
        </p:spPr>
        <p:txBody>
          <a:bodyPr wrap="none">
            <a:spAutoFit/>
          </a:bodyPr>
          <a:lstStyle/>
          <a:p>
            <a:r>
              <a:rPr lang="en-US" sz="800" dirty="0"/>
              <a:t>Malignant neoplasm of upper lobe, bronchus or lung</a:t>
            </a:r>
          </a:p>
        </p:txBody>
      </p:sp>
      <p:sp>
        <p:nvSpPr>
          <p:cNvPr id="9" name="Rectangle 8"/>
          <p:cNvSpPr/>
          <p:nvPr/>
        </p:nvSpPr>
        <p:spPr>
          <a:xfrm>
            <a:off x="7852694" y="845626"/>
            <a:ext cx="1141659" cy="215444"/>
          </a:xfrm>
          <a:prstGeom prst="rect">
            <a:avLst/>
          </a:prstGeom>
        </p:spPr>
        <p:txBody>
          <a:bodyPr wrap="none">
            <a:spAutoFit/>
          </a:bodyPr>
          <a:lstStyle/>
          <a:p>
            <a:r>
              <a:rPr lang="en-US" sz="800" dirty="0" err="1"/>
              <a:t>Thorac</a:t>
            </a:r>
            <a:r>
              <a:rPr lang="en-US" sz="800" dirty="0"/>
              <a:t> lobectomy lung</a:t>
            </a:r>
          </a:p>
        </p:txBody>
      </p:sp>
      <p:sp>
        <p:nvSpPr>
          <p:cNvPr id="10" name="Rectangle 9"/>
          <p:cNvSpPr/>
          <p:nvPr/>
        </p:nvSpPr>
        <p:spPr>
          <a:xfrm>
            <a:off x="7852694" y="1148284"/>
            <a:ext cx="1141659" cy="215444"/>
          </a:xfrm>
          <a:prstGeom prst="rect">
            <a:avLst/>
          </a:prstGeom>
        </p:spPr>
        <p:txBody>
          <a:bodyPr wrap="none">
            <a:spAutoFit/>
          </a:bodyPr>
          <a:lstStyle/>
          <a:p>
            <a:r>
              <a:rPr lang="en-US" sz="800" dirty="0" err="1"/>
              <a:t>Thorac</a:t>
            </a:r>
            <a:r>
              <a:rPr lang="en-US" sz="800" dirty="0"/>
              <a:t> lobectomy lung</a:t>
            </a:r>
          </a:p>
        </p:txBody>
      </p:sp>
      <p:sp>
        <p:nvSpPr>
          <p:cNvPr id="11" name="Rectangle 10"/>
          <p:cNvSpPr/>
          <p:nvPr/>
        </p:nvSpPr>
        <p:spPr>
          <a:xfrm>
            <a:off x="7852694" y="1542268"/>
            <a:ext cx="1141659" cy="215444"/>
          </a:xfrm>
          <a:prstGeom prst="rect">
            <a:avLst/>
          </a:prstGeom>
        </p:spPr>
        <p:txBody>
          <a:bodyPr wrap="none">
            <a:spAutoFit/>
          </a:bodyPr>
          <a:lstStyle/>
          <a:p>
            <a:r>
              <a:rPr lang="en-US" sz="800" dirty="0" err="1"/>
              <a:t>Thorac</a:t>
            </a:r>
            <a:r>
              <a:rPr lang="en-US" sz="800" dirty="0"/>
              <a:t> lobectomy lung</a:t>
            </a:r>
          </a:p>
        </p:txBody>
      </p:sp>
      <p:sp>
        <p:nvSpPr>
          <p:cNvPr id="12" name="Rectangle 11"/>
          <p:cNvSpPr/>
          <p:nvPr/>
        </p:nvSpPr>
        <p:spPr>
          <a:xfrm>
            <a:off x="7852694" y="945411"/>
            <a:ext cx="1184940" cy="215444"/>
          </a:xfrm>
          <a:prstGeom prst="rect">
            <a:avLst/>
          </a:prstGeom>
        </p:spPr>
        <p:txBody>
          <a:bodyPr wrap="none">
            <a:spAutoFit/>
          </a:bodyPr>
          <a:lstStyle/>
          <a:p>
            <a:r>
              <a:rPr lang="en-US" sz="800" dirty="0" err="1"/>
              <a:t>Oth</a:t>
            </a:r>
            <a:r>
              <a:rPr lang="en-US" sz="800" dirty="0"/>
              <a:t> </a:t>
            </a:r>
            <a:r>
              <a:rPr lang="en-US" sz="800" dirty="0" err="1"/>
              <a:t>seg</a:t>
            </a:r>
            <a:r>
              <a:rPr lang="en-US" sz="800" dirty="0"/>
              <a:t> lung resect NOS</a:t>
            </a:r>
          </a:p>
        </p:txBody>
      </p:sp>
      <p:sp>
        <p:nvSpPr>
          <p:cNvPr id="13" name="Rectangle 12"/>
          <p:cNvSpPr/>
          <p:nvPr/>
        </p:nvSpPr>
        <p:spPr>
          <a:xfrm>
            <a:off x="7852694" y="1291416"/>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
        <p:nvSpPr>
          <p:cNvPr id="14" name="Rectangle 13"/>
          <p:cNvSpPr/>
          <p:nvPr/>
        </p:nvSpPr>
        <p:spPr>
          <a:xfrm>
            <a:off x="7869525" y="1399138"/>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15" name="Rounded Rectangle 14"/>
          <p:cNvSpPr/>
          <p:nvPr/>
        </p:nvSpPr>
        <p:spPr>
          <a:xfrm>
            <a:off x="59265" y="3173925"/>
            <a:ext cx="12049641" cy="312033"/>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59266" y="4761299"/>
            <a:ext cx="12049641" cy="107722"/>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9264" y="5555656"/>
            <a:ext cx="12049641" cy="107722"/>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59263" y="1815463"/>
            <a:ext cx="12049641" cy="107722"/>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774064" y="1758308"/>
            <a:ext cx="1184940" cy="215444"/>
          </a:xfrm>
          <a:prstGeom prst="rect">
            <a:avLst/>
          </a:prstGeom>
        </p:spPr>
        <p:txBody>
          <a:bodyPr wrap="none">
            <a:spAutoFit/>
          </a:bodyPr>
          <a:lstStyle/>
          <a:p>
            <a:r>
              <a:rPr lang="en-US" sz="800" dirty="0" err="1"/>
              <a:t>Oth</a:t>
            </a:r>
            <a:r>
              <a:rPr lang="en-US" sz="800" dirty="0"/>
              <a:t> </a:t>
            </a:r>
            <a:r>
              <a:rPr lang="en-US" sz="800" dirty="0" err="1"/>
              <a:t>seg</a:t>
            </a:r>
            <a:r>
              <a:rPr lang="en-US" sz="800" dirty="0"/>
              <a:t> lung resect NOS</a:t>
            </a:r>
          </a:p>
        </p:txBody>
      </p:sp>
      <p:sp>
        <p:nvSpPr>
          <p:cNvPr id="25" name="Rectangle 24"/>
          <p:cNvSpPr/>
          <p:nvPr/>
        </p:nvSpPr>
        <p:spPr>
          <a:xfrm>
            <a:off x="3742670" y="1635173"/>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27" name="Rounded Rectangle 26"/>
          <p:cNvSpPr/>
          <p:nvPr/>
        </p:nvSpPr>
        <p:spPr>
          <a:xfrm>
            <a:off x="71179" y="4073338"/>
            <a:ext cx="12049641" cy="107722"/>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9263" y="2253107"/>
            <a:ext cx="12049641" cy="107722"/>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143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0" y="0"/>
            <a:ext cx="12192000" cy="7229504"/>
            <a:chOff x="0" y="0"/>
            <a:chExt cx="12192000" cy="7229504"/>
          </a:xfrm>
        </p:grpSpPr>
        <p:pic>
          <p:nvPicPr>
            <p:cNvPr id="3" name="Picture 2"/>
            <p:cNvPicPr>
              <a:picLocks noChangeAspect="1"/>
            </p:cNvPicPr>
            <p:nvPr/>
          </p:nvPicPr>
          <p:blipFill>
            <a:blip r:embed="rId2"/>
            <a:stretch>
              <a:fillRect/>
            </a:stretch>
          </p:blipFill>
          <p:spPr>
            <a:xfrm>
              <a:off x="821267" y="1620671"/>
              <a:ext cx="5052757" cy="4608601"/>
            </a:xfrm>
            <a:prstGeom prst="rect">
              <a:avLst/>
            </a:prstGeom>
          </p:spPr>
        </p:pic>
        <p:pic>
          <p:nvPicPr>
            <p:cNvPr id="6" name="Picture 5"/>
            <p:cNvPicPr>
              <a:picLocks noChangeAspect="1"/>
            </p:cNvPicPr>
            <p:nvPr/>
          </p:nvPicPr>
          <p:blipFill>
            <a:blip r:embed="rId3"/>
            <a:stretch>
              <a:fillRect/>
            </a:stretch>
          </p:blipFill>
          <p:spPr>
            <a:xfrm>
              <a:off x="6221016" y="1393940"/>
              <a:ext cx="5970984" cy="5138264"/>
            </a:xfrm>
            <a:prstGeom prst="rect">
              <a:avLst/>
            </a:prstGeom>
          </p:spPr>
        </p:pic>
        <p:sp>
          <p:nvSpPr>
            <p:cNvPr id="7" name="TextBox 6"/>
            <p:cNvSpPr txBox="1"/>
            <p:nvPr/>
          </p:nvSpPr>
          <p:spPr>
            <a:xfrm>
              <a:off x="0" y="0"/>
              <a:ext cx="410690" cy="369332"/>
            </a:xfrm>
            <a:prstGeom prst="rect">
              <a:avLst/>
            </a:prstGeom>
            <a:solidFill>
              <a:srgbClr val="FF0000"/>
            </a:solidFill>
          </p:spPr>
          <p:txBody>
            <a:bodyPr wrap="none" rtlCol="0">
              <a:spAutoFit/>
            </a:bodyPr>
            <a:lstStyle/>
            <a:p>
              <a:r>
                <a:rPr lang="en-US" b="1" dirty="0" smtClean="0"/>
                <a:t>G</a:t>
              </a:r>
              <a:r>
                <a:rPr lang="en-US" b="1" baseline="-25000" dirty="0" smtClean="0"/>
                <a:t>1</a:t>
              </a:r>
              <a:endParaRPr lang="en-US" b="1" baseline="-25000" dirty="0"/>
            </a:p>
          </p:txBody>
        </p:sp>
        <p:sp>
          <p:nvSpPr>
            <p:cNvPr id="8" name="TextBox 7"/>
            <p:cNvSpPr txBox="1"/>
            <p:nvPr/>
          </p:nvSpPr>
          <p:spPr>
            <a:xfrm>
              <a:off x="1539243" y="6229627"/>
              <a:ext cx="3483261" cy="276999"/>
            </a:xfrm>
            <a:prstGeom prst="rect">
              <a:avLst/>
            </a:prstGeom>
            <a:noFill/>
          </p:spPr>
          <p:txBody>
            <a:bodyPr wrap="none" rtlCol="0">
              <a:spAutoFit/>
            </a:bodyPr>
            <a:lstStyle/>
            <a:p>
              <a:r>
                <a:rPr lang="en-US" sz="1200" b="1" dirty="0" smtClean="0"/>
                <a:t>Increasing similarity of PCP to death-associated HL’s</a:t>
              </a:r>
              <a:endParaRPr lang="en-US" sz="1200" b="1" dirty="0"/>
            </a:p>
          </p:txBody>
        </p:sp>
        <p:sp>
          <p:nvSpPr>
            <p:cNvPr id="9" name="TextBox 8"/>
            <p:cNvSpPr txBox="1"/>
            <p:nvPr/>
          </p:nvSpPr>
          <p:spPr>
            <a:xfrm rot="16200000">
              <a:off x="-1050848" y="3673538"/>
              <a:ext cx="3467231" cy="276999"/>
            </a:xfrm>
            <a:prstGeom prst="rect">
              <a:avLst/>
            </a:prstGeom>
            <a:noFill/>
          </p:spPr>
          <p:txBody>
            <a:bodyPr wrap="none" rtlCol="0">
              <a:spAutoFit/>
            </a:bodyPr>
            <a:lstStyle/>
            <a:p>
              <a:r>
                <a:rPr lang="en-US" sz="1200" b="1" dirty="0" smtClean="0"/>
                <a:t>Increasing similarity of PCP to alive-associated HL’s</a:t>
              </a:r>
              <a:endParaRPr lang="en-US" sz="1200" b="1" dirty="0"/>
            </a:p>
          </p:txBody>
        </p:sp>
        <p:sp>
          <p:nvSpPr>
            <p:cNvPr id="10" name="TextBox 9"/>
            <p:cNvSpPr txBox="1"/>
            <p:nvPr/>
          </p:nvSpPr>
          <p:spPr>
            <a:xfrm>
              <a:off x="8528144" y="6405246"/>
              <a:ext cx="3094117" cy="253916"/>
            </a:xfrm>
            <a:prstGeom prst="rect">
              <a:avLst/>
            </a:prstGeom>
            <a:noFill/>
            <a:scene3d>
              <a:camera prst="orthographicFront">
                <a:rot lat="18314104" lon="21265645" rev="503426"/>
              </a:camera>
              <a:lightRig rig="threePt" dir="t"/>
            </a:scene3d>
          </p:spPr>
          <p:txBody>
            <a:bodyPr wrap="none" rtlCol="0">
              <a:spAutoFit/>
            </a:bodyPr>
            <a:lstStyle/>
            <a:p>
              <a:r>
                <a:rPr lang="en-US" sz="1050" b="1" dirty="0" smtClean="0"/>
                <a:t>Increasing similarity of PCP to death-associated HL’s</a:t>
              </a:r>
              <a:endParaRPr lang="en-US" sz="1050" b="1" dirty="0"/>
            </a:p>
          </p:txBody>
        </p:sp>
        <p:sp>
          <p:nvSpPr>
            <p:cNvPr id="11" name="TextBox 10"/>
            <p:cNvSpPr txBox="1"/>
            <p:nvPr/>
          </p:nvSpPr>
          <p:spPr>
            <a:xfrm rot="3039285">
              <a:off x="5555133" y="5585144"/>
              <a:ext cx="3034805" cy="253916"/>
            </a:xfrm>
            <a:prstGeom prst="rect">
              <a:avLst/>
            </a:prstGeom>
            <a:noFill/>
            <a:scene3d>
              <a:camera prst="orthographicFront">
                <a:rot lat="21391949" lon="3479605" rev="21364503"/>
              </a:camera>
              <a:lightRig rig="threePt" dir="t"/>
            </a:scene3d>
          </p:spPr>
          <p:txBody>
            <a:bodyPr wrap="none" rtlCol="0">
              <a:spAutoFit/>
            </a:bodyPr>
            <a:lstStyle/>
            <a:p>
              <a:r>
                <a:rPr lang="en-US" sz="1050" b="1" dirty="0" smtClean="0"/>
                <a:t>Increasing similarity of PCP to alive-associated HL’s</a:t>
              </a:r>
              <a:endParaRPr lang="en-US" sz="1050" b="1" dirty="0"/>
            </a:p>
          </p:txBody>
        </p:sp>
      </p:grpSp>
      <p:grpSp>
        <p:nvGrpSpPr>
          <p:cNvPr id="2" name="Group 1"/>
          <p:cNvGrpSpPr/>
          <p:nvPr/>
        </p:nvGrpSpPr>
        <p:grpSpPr>
          <a:xfrm>
            <a:off x="544267" y="352277"/>
            <a:ext cx="4918243" cy="584775"/>
            <a:chOff x="657169" y="110580"/>
            <a:chExt cx="4918243" cy="584775"/>
          </a:xfrm>
        </p:grpSpPr>
        <p:sp>
          <p:nvSpPr>
            <p:cNvPr id="13" name="Rounded Rectangle 12"/>
            <p:cNvSpPr/>
            <p:nvPr/>
          </p:nvSpPr>
          <p:spPr>
            <a:xfrm>
              <a:off x="657169" y="110935"/>
              <a:ext cx="4918243" cy="584420"/>
            </a:xfrm>
            <a:prstGeom prst="roundRect">
              <a:avLst>
                <a:gd name="adj" fmla="val 23902"/>
              </a:avLst>
            </a:prstGeom>
            <a:solidFill>
              <a:srgbClr val="FF0000">
                <a:alpha val="39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06597" y="110580"/>
              <a:ext cx="4868815" cy="584775"/>
            </a:xfrm>
            <a:prstGeom prst="rect">
              <a:avLst/>
            </a:prstGeom>
            <a:noFill/>
          </p:spPr>
          <p:txBody>
            <a:bodyPr wrap="square" rtlCol="0">
              <a:spAutoFit/>
            </a:bodyPr>
            <a:lstStyle/>
            <a:p>
              <a:pPr algn="just"/>
              <a:r>
                <a:rPr lang="en-US" sz="1600" dirty="0" smtClean="0"/>
                <a:t>Model and algorithm, specific for G</a:t>
              </a:r>
              <a:r>
                <a:rPr lang="en-US" sz="1600" baseline="-25000" dirty="0" smtClean="0"/>
                <a:t>1</a:t>
              </a:r>
              <a:r>
                <a:rPr lang="en-US" sz="1600" dirty="0" smtClean="0"/>
                <a:t> patients, identifying odds for death after their lung cancer surgery </a:t>
              </a:r>
              <a:endParaRPr lang="en-US" sz="1600" dirty="0"/>
            </a:p>
          </p:txBody>
        </p:sp>
      </p:grpSp>
      <p:sp>
        <p:nvSpPr>
          <p:cNvPr id="15" name="TextBox 14"/>
          <p:cNvSpPr txBox="1"/>
          <p:nvPr/>
        </p:nvSpPr>
        <p:spPr>
          <a:xfrm>
            <a:off x="5621685" y="0"/>
            <a:ext cx="6407905" cy="1384995"/>
          </a:xfrm>
          <a:prstGeom prst="rect">
            <a:avLst/>
          </a:prstGeom>
          <a:noFill/>
        </p:spPr>
        <p:txBody>
          <a:bodyPr wrap="square" rtlCol="0">
            <a:spAutoFit/>
          </a:bodyPr>
          <a:lstStyle/>
          <a:p>
            <a:pPr marL="342900" indent="-342900">
              <a:buFont typeface="+mj-lt"/>
              <a:buAutoNum type="arabicPeriod"/>
            </a:pPr>
            <a:r>
              <a:rPr lang="en-US" sz="1400" dirty="0" smtClean="0"/>
              <a:t>Compare adjacency matrices of </a:t>
            </a:r>
            <a:r>
              <a:rPr lang="en-US" sz="1400" dirty="0" err="1" smtClean="0"/>
              <a:t>PCp</a:t>
            </a:r>
            <a:r>
              <a:rPr lang="en-US" sz="1400" dirty="0" smtClean="0"/>
              <a:t> to stored matrices, representing G</a:t>
            </a:r>
            <a:r>
              <a:rPr lang="en-US" sz="1400" baseline="-25000" dirty="0" smtClean="0"/>
              <a:t>1</a:t>
            </a:r>
            <a:r>
              <a:rPr lang="en-US" sz="1400" dirty="0" smtClean="0"/>
              <a:t>-specific informative HL’s and  edge weights and compute x-y similarity coordinates</a:t>
            </a:r>
          </a:p>
          <a:p>
            <a:pPr marL="342900" indent="-342900">
              <a:buFont typeface="+mj-lt"/>
              <a:buAutoNum type="arabicPeriod"/>
            </a:pPr>
            <a:r>
              <a:rPr lang="en-US" sz="1400" dirty="0" smtClean="0"/>
              <a:t>Identify where in red/blue (death/alive) boundaries </a:t>
            </a:r>
            <a:r>
              <a:rPr lang="en-US" sz="1400" dirty="0" err="1" smtClean="0"/>
              <a:t>PCp</a:t>
            </a:r>
            <a:r>
              <a:rPr lang="en-US" sz="1400" dirty="0" smtClean="0"/>
              <a:t> localizes – output odds for adverse event for the patient</a:t>
            </a:r>
            <a:endParaRPr lang="en-US" sz="1400" baseline="-25000" dirty="0" smtClean="0"/>
          </a:p>
          <a:p>
            <a:pPr marL="342900" indent="-342900">
              <a:buFont typeface="+mj-lt"/>
              <a:buAutoNum type="arabicPeriod"/>
            </a:pPr>
            <a:r>
              <a:rPr lang="en-US" sz="1400" dirty="0" smtClean="0"/>
              <a:t>Output the clinical features characterizing the death/alive section identified for the patient, with highlighted ones that match patient’s </a:t>
            </a:r>
            <a:r>
              <a:rPr lang="en-US" sz="1400" dirty="0" err="1" smtClean="0"/>
              <a:t>PCp</a:t>
            </a:r>
            <a:endParaRPr lang="en-US" sz="1400" dirty="0"/>
          </a:p>
        </p:txBody>
      </p:sp>
      <p:sp>
        <p:nvSpPr>
          <p:cNvPr id="4" name="TextBox 3"/>
          <p:cNvSpPr txBox="1"/>
          <p:nvPr/>
        </p:nvSpPr>
        <p:spPr>
          <a:xfrm>
            <a:off x="4151214" y="4887589"/>
            <a:ext cx="603050" cy="369332"/>
          </a:xfrm>
          <a:prstGeom prst="rect">
            <a:avLst/>
          </a:prstGeom>
          <a:noFill/>
        </p:spPr>
        <p:txBody>
          <a:bodyPr wrap="none" rtlCol="0">
            <a:spAutoFit/>
          </a:bodyPr>
          <a:lstStyle/>
          <a:p>
            <a:r>
              <a:rPr lang="en-US" b="1" i="1" dirty="0" smtClean="0">
                <a:solidFill>
                  <a:srgbClr val="FF0066"/>
                </a:solidFill>
              </a:rPr>
              <a:t>D</a:t>
            </a:r>
            <a:r>
              <a:rPr lang="en-US" b="1" i="1" baseline="-25000" dirty="0" smtClean="0">
                <a:solidFill>
                  <a:srgbClr val="FF0066"/>
                </a:solidFill>
              </a:rPr>
              <a:t>(G1)</a:t>
            </a:r>
            <a:endParaRPr lang="en-US" b="1" i="1" baseline="-25000" dirty="0">
              <a:solidFill>
                <a:srgbClr val="FF0066"/>
              </a:solidFill>
            </a:endParaRPr>
          </a:p>
        </p:txBody>
      </p:sp>
      <p:sp>
        <p:nvSpPr>
          <p:cNvPr id="16" name="TextBox 15"/>
          <p:cNvSpPr txBox="1"/>
          <p:nvPr/>
        </p:nvSpPr>
        <p:spPr>
          <a:xfrm>
            <a:off x="1699328" y="2670372"/>
            <a:ext cx="603050" cy="369332"/>
          </a:xfrm>
          <a:prstGeom prst="rect">
            <a:avLst/>
          </a:prstGeom>
          <a:noFill/>
        </p:spPr>
        <p:txBody>
          <a:bodyPr wrap="none" rtlCol="0">
            <a:spAutoFit/>
          </a:bodyPr>
          <a:lstStyle/>
          <a:p>
            <a:r>
              <a:rPr lang="en-US" b="1" i="1" dirty="0" smtClean="0">
                <a:solidFill>
                  <a:srgbClr val="0000FF"/>
                </a:solidFill>
              </a:rPr>
              <a:t>A</a:t>
            </a:r>
            <a:r>
              <a:rPr lang="en-US" b="1" i="1" baseline="-25000" dirty="0" smtClean="0">
                <a:solidFill>
                  <a:srgbClr val="0000FF"/>
                </a:solidFill>
              </a:rPr>
              <a:t>(G1)</a:t>
            </a:r>
            <a:endParaRPr lang="en-US" b="1" i="1" baseline="-25000" dirty="0">
              <a:solidFill>
                <a:srgbClr val="0000FF"/>
              </a:solidFill>
            </a:endParaRPr>
          </a:p>
        </p:txBody>
      </p:sp>
    </p:spTree>
    <p:extLst>
      <p:ext uri="{BB962C8B-B14F-4D97-AF65-F5344CB8AC3E}">
        <p14:creationId xmlns:p14="http://schemas.microsoft.com/office/powerpoint/2010/main" val="25778096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stretch>
            <a:fillRect/>
          </a:stretch>
        </p:blipFill>
        <p:spPr>
          <a:xfrm>
            <a:off x="254596" y="995362"/>
            <a:ext cx="4157832" cy="4730906"/>
          </a:xfrm>
          <a:prstGeom prst="rect">
            <a:avLst/>
          </a:prstGeom>
        </p:spPr>
      </p:pic>
      <p:pic>
        <p:nvPicPr>
          <p:cNvPr id="10" name="Picture 9"/>
          <p:cNvPicPr>
            <a:picLocks noChangeAspect="1"/>
          </p:cNvPicPr>
          <p:nvPr/>
        </p:nvPicPr>
        <p:blipFill>
          <a:blip r:embed="rId3"/>
          <a:stretch>
            <a:fillRect/>
          </a:stretch>
        </p:blipFill>
        <p:spPr>
          <a:xfrm>
            <a:off x="4619561" y="572875"/>
            <a:ext cx="7486714" cy="5807499"/>
          </a:xfrm>
          <a:prstGeom prst="rect">
            <a:avLst/>
          </a:prstGeom>
        </p:spPr>
      </p:pic>
      <p:sp>
        <p:nvSpPr>
          <p:cNvPr id="11" name="Rounded Rectangle 10"/>
          <p:cNvSpPr/>
          <p:nvPr/>
        </p:nvSpPr>
        <p:spPr>
          <a:xfrm>
            <a:off x="5457825" y="447675"/>
            <a:ext cx="1400175" cy="1114425"/>
          </a:xfrm>
          <a:prstGeom prst="round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28600" y="572874"/>
            <a:ext cx="4212403" cy="5637425"/>
          </a:xfrm>
          <a:prstGeom prst="roundRect">
            <a:avLst>
              <a:gd name="adj" fmla="val 10336"/>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592897" y="395287"/>
            <a:ext cx="95250" cy="1047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3" idx="2"/>
            <a:endCxn id="12" idx="0"/>
          </p:cNvCxnSpPr>
          <p:nvPr/>
        </p:nvCxnSpPr>
        <p:spPr>
          <a:xfrm flipH="1">
            <a:off x="2334802" y="447675"/>
            <a:ext cx="3258095" cy="125199"/>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068231" y="1509712"/>
            <a:ext cx="95250" cy="10477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a:stCxn id="20" idx="2"/>
          </p:cNvCxnSpPr>
          <p:nvPr/>
        </p:nvCxnSpPr>
        <p:spPr>
          <a:xfrm flipH="1">
            <a:off x="4421953" y="1562100"/>
            <a:ext cx="1646278" cy="442912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57250" y="2714484"/>
            <a:ext cx="904875" cy="646331"/>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dirty="0" smtClean="0"/>
              <a:t>Value interval</a:t>
            </a:r>
            <a:endParaRPr lang="en-US" dirty="0"/>
          </a:p>
        </p:txBody>
      </p:sp>
      <p:sp>
        <p:nvSpPr>
          <p:cNvPr id="26" name="Up Arrow Callout 25"/>
          <p:cNvSpPr/>
          <p:nvPr/>
        </p:nvSpPr>
        <p:spPr>
          <a:xfrm>
            <a:off x="787415" y="5517288"/>
            <a:ext cx="758164" cy="623376"/>
          </a:xfrm>
          <a:prstGeom prst="upArrowCallout">
            <a:avLst>
              <a:gd name="adj1" fmla="val 25000"/>
              <a:gd name="adj2" fmla="val 25001"/>
              <a:gd name="adj3" fmla="val 17211"/>
              <a:gd name="adj4" fmla="val 57188"/>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Vertex</a:t>
            </a:r>
            <a:endParaRPr lang="en-US" sz="1600" b="1" dirty="0">
              <a:solidFill>
                <a:schemeClr val="tx1"/>
              </a:solidFill>
            </a:endParaRPr>
          </a:p>
        </p:txBody>
      </p:sp>
    </p:spTree>
    <p:extLst>
      <p:ext uri="{BB962C8B-B14F-4D97-AF65-F5344CB8AC3E}">
        <p14:creationId xmlns:p14="http://schemas.microsoft.com/office/powerpoint/2010/main" val="3551228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0172" y="0"/>
            <a:ext cx="4394446" cy="3429000"/>
          </a:xfrm>
          <a:prstGeom prst="rect">
            <a:avLst/>
          </a:prstGeom>
        </p:spPr>
      </p:pic>
      <p:pic>
        <p:nvPicPr>
          <p:cNvPr id="3" name="Picture 2"/>
          <p:cNvPicPr>
            <a:picLocks noChangeAspect="1"/>
          </p:cNvPicPr>
          <p:nvPr/>
        </p:nvPicPr>
        <p:blipFill>
          <a:blip r:embed="rId3"/>
          <a:stretch>
            <a:fillRect/>
          </a:stretch>
        </p:blipFill>
        <p:spPr>
          <a:xfrm>
            <a:off x="7233603" y="0"/>
            <a:ext cx="4394446" cy="3429000"/>
          </a:xfrm>
          <a:prstGeom prst="rect">
            <a:avLst/>
          </a:prstGeom>
        </p:spPr>
      </p:pic>
      <p:pic>
        <p:nvPicPr>
          <p:cNvPr id="4" name="Picture 3"/>
          <p:cNvPicPr>
            <a:picLocks noChangeAspect="1"/>
          </p:cNvPicPr>
          <p:nvPr/>
        </p:nvPicPr>
        <p:blipFill>
          <a:blip r:embed="rId4"/>
          <a:stretch>
            <a:fillRect/>
          </a:stretch>
        </p:blipFill>
        <p:spPr>
          <a:xfrm>
            <a:off x="1417276" y="3581400"/>
            <a:ext cx="3276600" cy="3276600"/>
          </a:xfrm>
          <a:prstGeom prst="rect">
            <a:avLst/>
          </a:prstGeom>
        </p:spPr>
      </p:pic>
      <p:pic>
        <p:nvPicPr>
          <p:cNvPr id="5" name="Picture 4"/>
          <p:cNvPicPr>
            <a:picLocks noChangeAspect="1"/>
          </p:cNvPicPr>
          <p:nvPr/>
        </p:nvPicPr>
        <p:blipFill>
          <a:blip r:embed="rId5"/>
          <a:stretch>
            <a:fillRect/>
          </a:stretch>
        </p:blipFill>
        <p:spPr>
          <a:xfrm>
            <a:off x="7734422" y="3585755"/>
            <a:ext cx="3272245" cy="3272245"/>
          </a:xfrm>
          <a:prstGeom prst="rect">
            <a:avLst/>
          </a:prstGeom>
        </p:spPr>
      </p:pic>
      <p:sp>
        <p:nvSpPr>
          <p:cNvPr id="6" name="TextBox 5"/>
          <p:cNvSpPr txBox="1"/>
          <p:nvPr/>
        </p:nvSpPr>
        <p:spPr>
          <a:xfrm>
            <a:off x="0" y="0"/>
            <a:ext cx="410690" cy="369332"/>
          </a:xfrm>
          <a:prstGeom prst="rect">
            <a:avLst/>
          </a:prstGeom>
          <a:solidFill>
            <a:srgbClr val="0000FF"/>
          </a:solidFill>
        </p:spPr>
        <p:txBody>
          <a:bodyPr wrap="none" rtlCol="0">
            <a:spAutoFit/>
          </a:bodyPr>
          <a:lstStyle/>
          <a:p>
            <a:r>
              <a:rPr lang="en-US" b="1" dirty="0" smtClean="0">
                <a:solidFill>
                  <a:schemeClr val="bg1"/>
                </a:solidFill>
              </a:rPr>
              <a:t>G</a:t>
            </a:r>
            <a:r>
              <a:rPr lang="en-US" b="1" baseline="-25000" dirty="0">
                <a:solidFill>
                  <a:schemeClr val="bg1"/>
                </a:solidFill>
              </a:rPr>
              <a:t>2</a:t>
            </a:r>
          </a:p>
        </p:txBody>
      </p:sp>
      <p:sp>
        <p:nvSpPr>
          <p:cNvPr id="7" name="TextBox 6"/>
          <p:cNvSpPr txBox="1"/>
          <p:nvPr/>
        </p:nvSpPr>
        <p:spPr>
          <a:xfrm>
            <a:off x="113288" y="4442528"/>
            <a:ext cx="1148246" cy="923330"/>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200" dirty="0" smtClean="0"/>
              <a:t>Patient’s profiles </a:t>
            </a:r>
            <a:r>
              <a:rPr lang="en-US" b="1" dirty="0" smtClean="0"/>
              <a:t>dissimilar</a:t>
            </a:r>
            <a:r>
              <a:rPr lang="en-US" dirty="0" smtClean="0"/>
              <a:t> </a:t>
            </a:r>
            <a:r>
              <a:rPr lang="en-US" sz="1200" dirty="0" smtClean="0"/>
              <a:t>to HL</a:t>
            </a:r>
            <a:r>
              <a:rPr lang="en-US" sz="1200" baseline="-25000" dirty="0" smtClean="0"/>
              <a:t>71</a:t>
            </a:r>
            <a:endParaRPr lang="en-US" sz="1200" baseline="-25000" dirty="0"/>
          </a:p>
        </p:txBody>
      </p:sp>
      <p:sp>
        <p:nvSpPr>
          <p:cNvPr id="8" name="TextBox 7"/>
          <p:cNvSpPr txBox="1"/>
          <p:nvPr/>
        </p:nvSpPr>
        <p:spPr>
          <a:xfrm>
            <a:off x="4693876" y="4442528"/>
            <a:ext cx="1148246" cy="92333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1200" dirty="0" smtClean="0"/>
              <a:t>Patient’s profiles </a:t>
            </a:r>
            <a:r>
              <a:rPr lang="en-US" b="1" dirty="0" smtClean="0"/>
              <a:t>similar </a:t>
            </a:r>
          </a:p>
          <a:p>
            <a:pPr algn="ctr"/>
            <a:r>
              <a:rPr lang="en-US" sz="1200" dirty="0" smtClean="0"/>
              <a:t>to HL</a:t>
            </a:r>
            <a:r>
              <a:rPr lang="en-US" sz="1200" baseline="-25000" dirty="0" smtClean="0"/>
              <a:t>71</a:t>
            </a:r>
            <a:endParaRPr lang="en-US" sz="1200" baseline="-25000" dirty="0"/>
          </a:p>
        </p:txBody>
      </p:sp>
      <p:sp>
        <p:nvSpPr>
          <p:cNvPr id="9" name="Rectangle 8"/>
          <p:cNvSpPr/>
          <p:nvPr/>
        </p:nvSpPr>
        <p:spPr>
          <a:xfrm>
            <a:off x="6060934" y="56644"/>
            <a:ext cx="79618" cy="6801356"/>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363364" y="4442528"/>
            <a:ext cx="1148246" cy="923330"/>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200" dirty="0" smtClean="0"/>
              <a:t>Patient’s profiles </a:t>
            </a:r>
            <a:r>
              <a:rPr lang="en-US" b="1" dirty="0" smtClean="0"/>
              <a:t>dissimilar</a:t>
            </a:r>
            <a:r>
              <a:rPr lang="en-US" dirty="0" smtClean="0"/>
              <a:t> </a:t>
            </a:r>
            <a:r>
              <a:rPr lang="en-US" sz="1200" dirty="0" smtClean="0"/>
              <a:t>to HL</a:t>
            </a:r>
            <a:r>
              <a:rPr lang="en-US" sz="1200" baseline="-25000" dirty="0" smtClean="0"/>
              <a:t>59</a:t>
            </a:r>
            <a:endParaRPr lang="en-US" sz="1200" baseline="-25000" dirty="0"/>
          </a:p>
        </p:txBody>
      </p:sp>
      <p:sp>
        <p:nvSpPr>
          <p:cNvPr id="11" name="TextBox 10"/>
          <p:cNvSpPr txBox="1"/>
          <p:nvPr/>
        </p:nvSpPr>
        <p:spPr>
          <a:xfrm>
            <a:off x="10943952" y="4442528"/>
            <a:ext cx="1148246" cy="92333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1200" dirty="0" smtClean="0"/>
              <a:t>Patient’s profiles </a:t>
            </a:r>
            <a:r>
              <a:rPr lang="en-US" b="1" dirty="0" smtClean="0"/>
              <a:t>similar </a:t>
            </a:r>
          </a:p>
          <a:p>
            <a:pPr algn="ctr"/>
            <a:r>
              <a:rPr lang="en-US" sz="1200" dirty="0" smtClean="0"/>
              <a:t>to HL</a:t>
            </a:r>
            <a:r>
              <a:rPr lang="en-US" sz="1200" baseline="-25000" dirty="0" smtClean="0"/>
              <a:t>59</a:t>
            </a:r>
            <a:endParaRPr lang="en-US" sz="1200" baseline="-25000" dirty="0"/>
          </a:p>
        </p:txBody>
      </p:sp>
      <p:sp>
        <p:nvSpPr>
          <p:cNvPr id="12" name="TextBox 11"/>
          <p:cNvSpPr txBox="1"/>
          <p:nvPr/>
        </p:nvSpPr>
        <p:spPr>
          <a:xfrm>
            <a:off x="2395488" y="1529834"/>
            <a:ext cx="583814" cy="369332"/>
          </a:xfrm>
          <a:prstGeom prst="rect">
            <a:avLst/>
          </a:prstGeom>
          <a:noFill/>
        </p:spPr>
        <p:txBody>
          <a:bodyPr wrap="none" rtlCol="0">
            <a:spAutoFit/>
          </a:bodyPr>
          <a:lstStyle/>
          <a:p>
            <a:r>
              <a:rPr lang="en-US" dirty="0" smtClean="0"/>
              <a:t>HL</a:t>
            </a:r>
            <a:r>
              <a:rPr lang="en-US" baseline="-25000" dirty="0" smtClean="0"/>
              <a:t>71</a:t>
            </a:r>
            <a:endParaRPr lang="en-US" baseline="-25000" dirty="0"/>
          </a:p>
        </p:txBody>
      </p:sp>
      <p:sp>
        <p:nvSpPr>
          <p:cNvPr id="13" name="TextBox 12"/>
          <p:cNvSpPr txBox="1"/>
          <p:nvPr/>
        </p:nvSpPr>
        <p:spPr>
          <a:xfrm>
            <a:off x="9138919" y="1529834"/>
            <a:ext cx="583814" cy="369332"/>
          </a:xfrm>
          <a:prstGeom prst="rect">
            <a:avLst/>
          </a:prstGeom>
          <a:noFill/>
        </p:spPr>
        <p:txBody>
          <a:bodyPr wrap="none" rtlCol="0">
            <a:spAutoFit/>
          </a:bodyPr>
          <a:lstStyle/>
          <a:p>
            <a:r>
              <a:rPr lang="en-US" dirty="0" smtClean="0"/>
              <a:t>HL</a:t>
            </a:r>
            <a:r>
              <a:rPr lang="en-US" baseline="-25000" dirty="0" smtClean="0"/>
              <a:t>59</a:t>
            </a:r>
            <a:endParaRPr lang="en-US" baseline="-25000" dirty="0"/>
          </a:p>
        </p:txBody>
      </p:sp>
      <p:pic>
        <p:nvPicPr>
          <p:cNvPr id="14" name="Picture 13"/>
          <p:cNvPicPr>
            <a:picLocks noChangeAspect="1"/>
          </p:cNvPicPr>
          <p:nvPr/>
        </p:nvPicPr>
        <p:blipFill rotWithShape="1">
          <a:blip r:embed="rId6"/>
          <a:srcRect l="15452" t="24201" r="15297" b="36338"/>
          <a:stretch/>
        </p:blipFill>
        <p:spPr>
          <a:xfrm>
            <a:off x="8735823" y="3660237"/>
            <a:ext cx="416560" cy="167296"/>
          </a:xfrm>
          <a:prstGeom prst="rect">
            <a:avLst/>
          </a:prstGeom>
        </p:spPr>
      </p:pic>
      <p:pic>
        <p:nvPicPr>
          <p:cNvPr id="15" name="Picture 14"/>
          <p:cNvPicPr>
            <a:picLocks noChangeAspect="1"/>
          </p:cNvPicPr>
          <p:nvPr/>
        </p:nvPicPr>
        <p:blipFill rotWithShape="1">
          <a:blip r:embed="rId7"/>
          <a:srcRect l="17474" t="24665" r="18935" b="28507"/>
          <a:stretch/>
        </p:blipFill>
        <p:spPr>
          <a:xfrm>
            <a:off x="9969389" y="3653769"/>
            <a:ext cx="416915" cy="197212"/>
          </a:xfrm>
          <a:prstGeom prst="rect">
            <a:avLst/>
          </a:prstGeom>
        </p:spPr>
      </p:pic>
      <p:pic>
        <p:nvPicPr>
          <p:cNvPr id="16" name="Picture 15"/>
          <p:cNvPicPr>
            <a:picLocks noChangeAspect="1"/>
          </p:cNvPicPr>
          <p:nvPr/>
        </p:nvPicPr>
        <p:blipFill rotWithShape="1">
          <a:blip r:embed="rId6"/>
          <a:srcRect l="15452" t="24201" r="15297" b="36338"/>
          <a:stretch/>
        </p:blipFill>
        <p:spPr>
          <a:xfrm>
            <a:off x="2399759" y="3661065"/>
            <a:ext cx="416560" cy="167296"/>
          </a:xfrm>
          <a:prstGeom prst="rect">
            <a:avLst/>
          </a:prstGeom>
        </p:spPr>
      </p:pic>
      <p:pic>
        <p:nvPicPr>
          <p:cNvPr id="17" name="Picture 16"/>
          <p:cNvPicPr>
            <a:picLocks noChangeAspect="1"/>
          </p:cNvPicPr>
          <p:nvPr/>
        </p:nvPicPr>
        <p:blipFill rotWithShape="1">
          <a:blip r:embed="rId7"/>
          <a:srcRect l="17474" t="24665" r="18935" b="28507"/>
          <a:stretch/>
        </p:blipFill>
        <p:spPr>
          <a:xfrm>
            <a:off x="3633325" y="3662689"/>
            <a:ext cx="416915" cy="197212"/>
          </a:xfrm>
          <a:prstGeom prst="rect">
            <a:avLst/>
          </a:prstGeom>
        </p:spPr>
      </p:pic>
      <p:sp>
        <p:nvSpPr>
          <p:cNvPr id="18" name="Rounded Rectangle 17"/>
          <p:cNvSpPr/>
          <p:nvPr/>
        </p:nvSpPr>
        <p:spPr>
          <a:xfrm>
            <a:off x="5205292" y="56644"/>
            <a:ext cx="1781416" cy="882032"/>
          </a:xfrm>
          <a:prstGeom prst="roundRect">
            <a:avLst>
              <a:gd name="adj" fmla="val 23089"/>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122 landmark clinical profiles (HL</a:t>
            </a:r>
            <a:r>
              <a:rPr lang="en-US" baseline="-25000" dirty="0" smtClean="0">
                <a:solidFill>
                  <a:schemeClr val="tx1"/>
                </a:solidFill>
              </a:rPr>
              <a:t>1 </a:t>
            </a:r>
            <a:r>
              <a:rPr lang="en-US" dirty="0" smtClean="0">
                <a:solidFill>
                  <a:schemeClr val="tx1"/>
                </a:solidFill>
              </a:rPr>
              <a:t>… HL</a:t>
            </a:r>
            <a:r>
              <a:rPr lang="en-US" baseline="-25000" dirty="0" smtClean="0">
                <a:solidFill>
                  <a:schemeClr val="tx1"/>
                </a:solidFill>
              </a:rPr>
              <a:t>122</a:t>
            </a:r>
            <a:r>
              <a:rPr lang="en-US" dirty="0" smtClean="0">
                <a:solidFill>
                  <a:schemeClr val="tx1"/>
                </a:solidFill>
              </a:rPr>
              <a:t>)</a:t>
            </a:r>
            <a:endParaRPr lang="en-US" dirty="0">
              <a:solidFill>
                <a:schemeClr val="tx1"/>
              </a:solidFill>
            </a:endParaRPr>
          </a:p>
        </p:txBody>
      </p:sp>
      <p:sp>
        <p:nvSpPr>
          <p:cNvPr id="19" name="Left-Right Arrow Callout 18"/>
          <p:cNvSpPr/>
          <p:nvPr/>
        </p:nvSpPr>
        <p:spPr>
          <a:xfrm>
            <a:off x="4911579" y="1518735"/>
            <a:ext cx="2368841" cy="1245949"/>
          </a:xfrm>
          <a:prstGeom prst="leftRightArrowCallout">
            <a:avLst>
              <a:gd name="adj1" fmla="val 21703"/>
              <a:gd name="adj2" fmla="val 17407"/>
              <a:gd name="adj3" fmla="val 18308"/>
              <a:gd name="adj4" fmla="val 72072"/>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Systematic search for clinical profile landmarks, “grouping” the </a:t>
            </a:r>
            <a:r>
              <a:rPr lang="en-US" sz="1200" b="1" dirty="0" smtClean="0">
                <a:solidFill>
                  <a:schemeClr val="tx1"/>
                </a:solidFill>
              </a:rPr>
              <a:t>D</a:t>
            </a:r>
            <a:r>
              <a:rPr lang="en-US" sz="1200" dirty="0" smtClean="0">
                <a:solidFill>
                  <a:schemeClr val="tx1"/>
                </a:solidFill>
              </a:rPr>
              <a:t> and </a:t>
            </a:r>
            <a:r>
              <a:rPr lang="en-US" sz="1200" b="1" dirty="0" smtClean="0">
                <a:solidFill>
                  <a:schemeClr val="tx1"/>
                </a:solidFill>
              </a:rPr>
              <a:t>A</a:t>
            </a:r>
            <a:r>
              <a:rPr lang="en-US" sz="1200" dirty="0" smtClean="0">
                <a:solidFill>
                  <a:schemeClr val="tx1"/>
                </a:solidFill>
              </a:rPr>
              <a:t> patients with the highest differentiation.  </a:t>
            </a:r>
            <a:endParaRPr lang="en-US" sz="1200" dirty="0">
              <a:solidFill>
                <a:schemeClr val="tx1"/>
              </a:solidFill>
            </a:endParaRPr>
          </a:p>
        </p:txBody>
      </p:sp>
      <p:sp>
        <p:nvSpPr>
          <p:cNvPr id="20" name="Down Arrow 19"/>
          <p:cNvSpPr/>
          <p:nvPr/>
        </p:nvSpPr>
        <p:spPr>
          <a:xfrm>
            <a:off x="5963615" y="938676"/>
            <a:ext cx="259160" cy="580059"/>
          </a:xfrm>
          <a:prstGeom prst="downArrow">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04204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0690" y="369332"/>
            <a:ext cx="3770543" cy="2942166"/>
          </a:xfrm>
          <a:prstGeom prst="rect">
            <a:avLst/>
          </a:prstGeom>
        </p:spPr>
      </p:pic>
      <p:sp>
        <p:nvSpPr>
          <p:cNvPr id="3" name="TextBox 2"/>
          <p:cNvSpPr txBox="1"/>
          <p:nvPr/>
        </p:nvSpPr>
        <p:spPr>
          <a:xfrm>
            <a:off x="0" y="0"/>
            <a:ext cx="410690" cy="369332"/>
          </a:xfrm>
          <a:prstGeom prst="rect">
            <a:avLst/>
          </a:prstGeom>
          <a:solidFill>
            <a:srgbClr val="0000FF"/>
          </a:solidFill>
        </p:spPr>
        <p:txBody>
          <a:bodyPr wrap="none" rtlCol="0">
            <a:spAutoFit/>
          </a:bodyPr>
          <a:lstStyle/>
          <a:p>
            <a:r>
              <a:rPr lang="en-US" b="1" dirty="0" smtClean="0">
                <a:solidFill>
                  <a:schemeClr val="bg1"/>
                </a:solidFill>
              </a:rPr>
              <a:t>G</a:t>
            </a:r>
            <a:r>
              <a:rPr lang="en-US" b="1" baseline="-25000" dirty="0">
                <a:solidFill>
                  <a:schemeClr val="bg1"/>
                </a:solidFill>
              </a:rPr>
              <a:t>2</a:t>
            </a:r>
          </a:p>
        </p:txBody>
      </p:sp>
      <p:pic>
        <p:nvPicPr>
          <p:cNvPr id="4" name="Picture 3"/>
          <p:cNvPicPr>
            <a:picLocks noChangeAspect="1"/>
          </p:cNvPicPr>
          <p:nvPr/>
        </p:nvPicPr>
        <p:blipFill>
          <a:blip r:embed="rId3"/>
          <a:stretch>
            <a:fillRect/>
          </a:stretch>
        </p:blipFill>
        <p:spPr>
          <a:xfrm>
            <a:off x="4106333" y="369332"/>
            <a:ext cx="3770543" cy="2942166"/>
          </a:xfrm>
          <a:prstGeom prst="rect">
            <a:avLst/>
          </a:prstGeom>
        </p:spPr>
      </p:pic>
      <p:pic>
        <p:nvPicPr>
          <p:cNvPr id="5" name="Picture 4"/>
          <p:cNvPicPr>
            <a:picLocks noChangeAspect="1"/>
          </p:cNvPicPr>
          <p:nvPr/>
        </p:nvPicPr>
        <p:blipFill>
          <a:blip r:embed="rId4"/>
          <a:stretch>
            <a:fillRect/>
          </a:stretch>
        </p:blipFill>
        <p:spPr>
          <a:xfrm>
            <a:off x="8175923" y="369332"/>
            <a:ext cx="3770543" cy="2942166"/>
          </a:xfrm>
          <a:prstGeom prst="rect">
            <a:avLst/>
          </a:prstGeom>
        </p:spPr>
      </p:pic>
      <p:pic>
        <p:nvPicPr>
          <p:cNvPr id="6" name="Picture 5"/>
          <p:cNvPicPr>
            <a:picLocks noChangeAspect="1"/>
          </p:cNvPicPr>
          <p:nvPr/>
        </p:nvPicPr>
        <p:blipFill>
          <a:blip r:embed="rId5"/>
          <a:stretch>
            <a:fillRect/>
          </a:stretch>
        </p:blipFill>
        <p:spPr>
          <a:xfrm>
            <a:off x="610153" y="3742264"/>
            <a:ext cx="2878667" cy="2878667"/>
          </a:xfrm>
          <a:prstGeom prst="rect">
            <a:avLst/>
          </a:prstGeom>
        </p:spPr>
      </p:pic>
      <p:pic>
        <p:nvPicPr>
          <p:cNvPr id="7" name="Picture 6"/>
          <p:cNvPicPr>
            <a:picLocks noChangeAspect="1"/>
          </p:cNvPicPr>
          <p:nvPr/>
        </p:nvPicPr>
        <p:blipFill>
          <a:blip r:embed="rId6"/>
          <a:stretch>
            <a:fillRect/>
          </a:stretch>
        </p:blipFill>
        <p:spPr>
          <a:xfrm>
            <a:off x="8626127" y="3742264"/>
            <a:ext cx="2878667" cy="2878667"/>
          </a:xfrm>
          <a:prstGeom prst="rect">
            <a:avLst/>
          </a:prstGeom>
        </p:spPr>
      </p:pic>
      <p:pic>
        <p:nvPicPr>
          <p:cNvPr id="8" name="Picture 7"/>
          <p:cNvPicPr>
            <a:picLocks noChangeAspect="1"/>
          </p:cNvPicPr>
          <p:nvPr/>
        </p:nvPicPr>
        <p:blipFill>
          <a:blip r:embed="rId7"/>
          <a:stretch>
            <a:fillRect/>
          </a:stretch>
        </p:blipFill>
        <p:spPr>
          <a:xfrm>
            <a:off x="4632721" y="3745140"/>
            <a:ext cx="2775703" cy="2875791"/>
          </a:xfrm>
          <a:prstGeom prst="rect">
            <a:avLst/>
          </a:prstGeom>
        </p:spPr>
      </p:pic>
      <p:sp>
        <p:nvSpPr>
          <p:cNvPr id="9" name="Rectangle 8"/>
          <p:cNvSpPr/>
          <p:nvPr/>
        </p:nvSpPr>
        <p:spPr>
          <a:xfrm>
            <a:off x="4070106" y="-1"/>
            <a:ext cx="83618" cy="68580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00837" y="0"/>
            <a:ext cx="83618" cy="68580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8"/>
          <a:srcRect r="78981"/>
          <a:stretch/>
        </p:blipFill>
        <p:spPr>
          <a:xfrm>
            <a:off x="388610" y="5857436"/>
            <a:ext cx="682353" cy="546212"/>
          </a:xfrm>
          <a:prstGeom prst="rect">
            <a:avLst/>
          </a:prstGeom>
        </p:spPr>
      </p:pic>
      <p:pic>
        <p:nvPicPr>
          <p:cNvPr id="12" name="Picture 11"/>
          <p:cNvPicPr>
            <a:picLocks noChangeAspect="1"/>
          </p:cNvPicPr>
          <p:nvPr/>
        </p:nvPicPr>
        <p:blipFill rotWithShape="1">
          <a:blip r:embed="rId8"/>
          <a:srcRect l="79682" r="-188"/>
          <a:stretch/>
        </p:blipFill>
        <p:spPr>
          <a:xfrm>
            <a:off x="3344335" y="5884934"/>
            <a:ext cx="665721" cy="546212"/>
          </a:xfrm>
          <a:prstGeom prst="rect">
            <a:avLst/>
          </a:prstGeom>
        </p:spPr>
      </p:pic>
      <p:pic>
        <p:nvPicPr>
          <p:cNvPr id="13" name="Picture 12"/>
          <p:cNvPicPr>
            <a:picLocks noChangeAspect="1"/>
          </p:cNvPicPr>
          <p:nvPr/>
        </p:nvPicPr>
        <p:blipFill rotWithShape="1">
          <a:blip r:embed="rId8"/>
          <a:srcRect r="78981"/>
          <a:stretch/>
        </p:blipFill>
        <p:spPr>
          <a:xfrm>
            <a:off x="4359520" y="5884934"/>
            <a:ext cx="682353" cy="546212"/>
          </a:xfrm>
          <a:prstGeom prst="rect">
            <a:avLst/>
          </a:prstGeom>
        </p:spPr>
      </p:pic>
      <p:pic>
        <p:nvPicPr>
          <p:cNvPr id="14" name="Picture 13"/>
          <p:cNvPicPr>
            <a:picLocks noChangeAspect="1"/>
          </p:cNvPicPr>
          <p:nvPr/>
        </p:nvPicPr>
        <p:blipFill rotWithShape="1">
          <a:blip r:embed="rId8"/>
          <a:srcRect l="79682" r="-188"/>
          <a:stretch/>
        </p:blipFill>
        <p:spPr>
          <a:xfrm>
            <a:off x="7410873" y="5857436"/>
            <a:ext cx="665721" cy="546212"/>
          </a:xfrm>
          <a:prstGeom prst="rect">
            <a:avLst/>
          </a:prstGeom>
        </p:spPr>
      </p:pic>
      <p:pic>
        <p:nvPicPr>
          <p:cNvPr id="15" name="Picture 14"/>
          <p:cNvPicPr>
            <a:picLocks noChangeAspect="1"/>
          </p:cNvPicPr>
          <p:nvPr/>
        </p:nvPicPr>
        <p:blipFill rotWithShape="1">
          <a:blip r:embed="rId8"/>
          <a:srcRect r="78981"/>
          <a:stretch/>
        </p:blipFill>
        <p:spPr>
          <a:xfrm>
            <a:off x="8300555" y="5843274"/>
            <a:ext cx="682353" cy="546212"/>
          </a:xfrm>
          <a:prstGeom prst="rect">
            <a:avLst/>
          </a:prstGeom>
        </p:spPr>
      </p:pic>
      <p:pic>
        <p:nvPicPr>
          <p:cNvPr id="16" name="Picture 15"/>
          <p:cNvPicPr>
            <a:picLocks noChangeAspect="1"/>
          </p:cNvPicPr>
          <p:nvPr/>
        </p:nvPicPr>
        <p:blipFill rotWithShape="1">
          <a:blip r:embed="rId8"/>
          <a:srcRect l="79682" r="-188"/>
          <a:stretch/>
        </p:blipFill>
        <p:spPr>
          <a:xfrm>
            <a:off x="11478144" y="5843274"/>
            <a:ext cx="665721" cy="546212"/>
          </a:xfrm>
          <a:prstGeom prst="rect">
            <a:avLst/>
          </a:prstGeom>
        </p:spPr>
      </p:pic>
      <p:sp>
        <p:nvSpPr>
          <p:cNvPr id="17" name="TextBox 16"/>
          <p:cNvSpPr txBox="1"/>
          <p:nvPr/>
        </p:nvSpPr>
        <p:spPr>
          <a:xfrm>
            <a:off x="2059352" y="1690962"/>
            <a:ext cx="583814" cy="369332"/>
          </a:xfrm>
          <a:prstGeom prst="rect">
            <a:avLst/>
          </a:prstGeom>
          <a:noFill/>
        </p:spPr>
        <p:txBody>
          <a:bodyPr wrap="none" rtlCol="0">
            <a:spAutoFit/>
          </a:bodyPr>
          <a:lstStyle/>
          <a:p>
            <a:r>
              <a:rPr lang="en-US" dirty="0" smtClean="0"/>
              <a:t>HL</a:t>
            </a:r>
            <a:r>
              <a:rPr lang="en-US" baseline="-25000" dirty="0" smtClean="0"/>
              <a:t>16</a:t>
            </a:r>
            <a:endParaRPr lang="en-US" baseline="-25000" dirty="0"/>
          </a:p>
        </p:txBody>
      </p:sp>
      <p:sp>
        <p:nvSpPr>
          <p:cNvPr id="18" name="TextBox 17"/>
          <p:cNvSpPr txBox="1"/>
          <p:nvPr/>
        </p:nvSpPr>
        <p:spPr>
          <a:xfrm>
            <a:off x="5818003" y="1690962"/>
            <a:ext cx="583814" cy="369332"/>
          </a:xfrm>
          <a:prstGeom prst="rect">
            <a:avLst/>
          </a:prstGeom>
          <a:noFill/>
        </p:spPr>
        <p:txBody>
          <a:bodyPr wrap="none" rtlCol="0">
            <a:spAutoFit/>
          </a:bodyPr>
          <a:lstStyle/>
          <a:p>
            <a:r>
              <a:rPr lang="en-US" dirty="0" smtClean="0"/>
              <a:t>HL</a:t>
            </a:r>
            <a:r>
              <a:rPr lang="en-US" baseline="-25000" dirty="0" smtClean="0"/>
              <a:t>14</a:t>
            </a:r>
            <a:endParaRPr lang="en-US" baseline="-25000" dirty="0"/>
          </a:p>
        </p:txBody>
      </p:sp>
      <p:sp>
        <p:nvSpPr>
          <p:cNvPr id="19" name="TextBox 18"/>
          <p:cNvSpPr txBox="1"/>
          <p:nvPr/>
        </p:nvSpPr>
        <p:spPr>
          <a:xfrm>
            <a:off x="9889790" y="1690962"/>
            <a:ext cx="505267" cy="369332"/>
          </a:xfrm>
          <a:prstGeom prst="rect">
            <a:avLst/>
          </a:prstGeom>
          <a:noFill/>
        </p:spPr>
        <p:txBody>
          <a:bodyPr wrap="none" rtlCol="0">
            <a:spAutoFit/>
          </a:bodyPr>
          <a:lstStyle/>
          <a:p>
            <a:r>
              <a:rPr lang="en-US" dirty="0" smtClean="0"/>
              <a:t>HL</a:t>
            </a:r>
            <a:r>
              <a:rPr lang="en-US" baseline="-25000" dirty="0"/>
              <a:t>1</a:t>
            </a:r>
          </a:p>
        </p:txBody>
      </p:sp>
      <p:pic>
        <p:nvPicPr>
          <p:cNvPr id="20" name="Picture 19"/>
          <p:cNvPicPr>
            <a:picLocks noChangeAspect="1"/>
          </p:cNvPicPr>
          <p:nvPr/>
        </p:nvPicPr>
        <p:blipFill rotWithShape="1">
          <a:blip r:embed="rId9"/>
          <a:srcRect l="15452" t="24201" r="15297" b="36338"/>
          <a:stretch/>
        </p:blipFill>
        <p:spPr>
          <a:xfrm>
            <a:off x="1457784" y="3798032"/>
            <a:ext cx="396416" cy="159206"/>
          </a:xfrm>
          <a:prstGeom prst="rect">
            <a:avLst/>
          </a:prstGeom>
        </p:spPr>
      </p:pic>
      <p:pic>
        <p:nvPicPr>
          <p:cNvPr id="21" name="Picture 20"/>
          <p:cNvPicPr>
            <a:picLocks noChangeAspect="1"/>
          </p:cNvPicPr>
          <p:nvPr/>
        </p:nvPicPr>
        <p:blipFill rotWithShape="1">
          <a:blip r:embed="rId10"/>
          <a:srcRect l="17474" t="24665" r="18935" b="28507"/>
          <a:stretch/>
        </p:blipFill>
        <p:spPr>
          <a:xfrm>
            <a:off x="2579591" y="3798032"/>
            <a:ext cx="347795" cy="187675"/>
          </a:xfrm>
          <a:prstGeom prst="rect">
            <a:avLst/>
          </a:prstGeom>
        </p:spPr>
      </p:pic>
      <p:pic>
        <p:nvPicPr>
          <p:cNvPr id="22" name="Picture 21"/>
          <p:cNvPicPr>
            <a:picLocks noChangeAspect="1"/>
          </p:cNvPicPr>
          <p:nvPr/>
        </p:nvPicPr>
        <p:blipFill rotWithShape="1">
          <a:blip r:embed="rId9"/>
          <a:srcRect l="15452" t="24201" r="15297" b="36338"/>
          <a:stretch/>
        </p:blipFill>
        <p:spPr>
          <a:xfrm>
            <a:off x="5456903" y="3806124"/>
            <a:ext cx="396416" cy="159206"/>
          </a:xfrm>
          <a:prstGeom prst="rect">
            <a:avLst/>
          </a:prstGeom>
        </p:spPr>
      </p:pic>
      <p:pic>
        <p:nvPicPr>
          <p:cNvPr id="23" name="Picture 22"/>
          <p:cNvPicPr>
            <a:picLocks noChangeAspect="1"/>
          </p:cNvPicPr>
          <p:nvPr/>
        </p:nvPicPr>
        <p:blipFill rotWithShape="1">
          <a:blip r:embed="rId10"/>
          <a:srcRect l="17474" t="24665" r="18935" b="28507"/>
          <a:stretch/>
        </p:blipFill>
        <p:spPr>
          <a:xfrm>
            <a:off x="6530125" y="3798032"/>
            <a:ext cx="347795" cy="187675"/>
          </a:xfrm>
          <a:prstGeom prst="rect">
            <a:avLst/>
          </a:prstGeom>
        </p:spPr>
      </p:pic>
      <p:pic>
        <p:nvPicPr>
          <p:cNvPr id="24" name="Picture 23"/>
          <p:cNvPicPr>
            <a:picLocks noChangeAspect="1"/>
          </p:cNvPicPr>
          <p:nvPr/>
        </p:nvPicPr>
        <p:blipFill rotWithShape="1">
          <a:blip r:embed="rId9"/>
          <a:srcRect l="15452" t="24201" r="15297" b="36338"/>
          <a:stretch/>
        </p:blipFill>
        <p:spPr>
          <a:xfrm>
            <a:off x="9301869" y="3794072"/>
            <a:ext cx="396416" cy="159206"/>
          </a:xfrm>
          <a:prstGeom prst="rect">
            <a:avLst/>
          </a:prstGeom>
        </p:spPr>
      </p:pic>
      <p:pic>
        <p:nvPicPr>
          <p:cNvPr id="25" name="Picture 24"/>
          <p:cNvPicPr>
            <a:picLocks noChangeAspect="1"/>
          </p:cNvPicPr>
          <p:nvPr/>
        </p:nvPicPr>
        <p:blipFill rotWithShape="1">
          <a:blip r:embed="rId10"/>
          <a:srcRect l="17474" t="24665" r="18935" b="28507"/>
          <a:stretch/>
        </p:blipFill>
        <p:spPr>
          <a:xfrm>
            <a:off x="10358940" y="3794072"/>
            <a:ext cx="347795" cy="187675"/>
          </a:xfrm>
          <a:prstGeom prst="rect">
            <a:avLst/>
          </a:prstGeom>
        </p:spPr>
      </p:pic>
    </p:spTree>
    <p:extLst>
      <p:ext uri="{BB962C8B-B14F-4D97-AF65-F5344CB8AC3E}">
        <p14:creationId xmlns:p14="http://schemas.microsoft.com/office/powerpoint/2010/main" val="17768203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080846"/>
            <a:ext cx="6096000" cy="4777154"/>
          </a:xfrm>
          <a:prstGeom prst="rect">
            <a:avLst/>
          </a:prstGeom>
        </p:spPr>
      </p:pic>
      <p:pic>
        <p:nvPicPr>
          <p:cNvPr id="4" name="Picture 3"/>
          <p:cNvPicPr>
            <a:picLocks noChangeAspect="1"/>
          </p:cNvPicPr>
          <p:nvPr/>
        </p:nvPicPr>
        <p:blipFill>
          <a:blip r:embed="rId3"/>
          <a:stretch>
            <a:fillRect/>
          </a:stretch>
        </p:blipFill>
        <p:spPr>
          <a:xfrm>
            <a:off x="26813" y="-2876"/>
            <a:ext cx="1967143" cy="1967143"/>
          </a:xfrm>
          <a:prstGeom prst="rect">
            <a:avLst/>
          </a:prstGeom>
        </p:spPr>
      </p:pic>
      <p:pic>
        <p:nvPicPr>
          <p:cNvPr id="5" name="Picture 4"/>
          <p:cNvPicPr>
            <a:picLocks noChangeAspect="1"/>
          </p:cNvPicPr>
          <p:nvPr/>
        </p:nvPicPr>
        <p:blipFill>
          <a:blip r:embed="rId4"/>
          <a:stretch>
            <a:fillRect/>
          </a:stretch>
        </p:blipFill>
        <p:spPr>
          <a:xfrm>
            <a:off x="3959134" y="-2877"/>
            <a:ext cx="1967143" cy="1967143"/>
          </a:xfrm>
          <a:prstGeom prst="rect">
            <a:avLst/>
          </a:prstGeom>
        </p:spPr>
      </p:pic>
      <p:pic>
        <p:nvPicPr>
          <p:cNvPr id="6" name="Picture 5"/>
          <p:cNvPicPr>
            <a:picLocks noChangeAspect="1"/>
          </p:cNvPicPr>
          <p:nvPr/>
        </p:nvPicPr>
        <p:blipFill>
          <a:blip r:embed="rId5"/>
          <a:stretch>
            <a:fillRect/>
          </a:stretch>
        </p:blipFill>
        <p:spPr>
          <a:xfrm>
            <a:off x="1993956" y="0"/>
            <a:ext cx="1965178" cy="1965178"/>
          </a:xfrm>
          <a:prstGeom prst="rect">
            <a:avLst/>
          </a:prstGeom>
        </p:spPr>
      </p:pic>
      <p:pic>
        <p:nvPicPr>
          <p:cNvPr id="7" name="Picture 6"/>
          <p:cNvPicPr>
            <a:picLocks noChangeAspect="1"/>
          </p:cNvPicPr>
          <p:nvPr/>
        </p:nvPicPr>
        <p:blipFill>
          <a:blip r:embed="rId6"/>
          <a:stretch>
            <a:fillRect/>
          </a:stretch>
        </p:blipFill>
        <p:spPr>
          <a:xfrm>
            <a:off x="6096001" y="2080847"/>
            <a:ext cx="6096000" cy="4777154"/>
          </a:xfrm>
          <a:prstGeom prst="rect">
            <a:avLst/>
          </a:prstGeom>
        </p:spPr>
      </p:pic>
      <p:pic>
        <p:nvPicPr>
          <p:cNvPr id="8" name="Picture 7"/>
          <p:cNvPicPr>
            <a:picLocks noChangeAspect="1"/>
          </p:cNvPicPr>
          <p:nvPr/>
        </p:nvPicPr>
        <p:blipFill>
          <a:blip r:embed="rId7"/>
          <a:stretch>
            <a:fillRect/>
          </a:stretch>
        </p:blipFill>
        <p:spPr>
          <a:xfrm>
            <a:off x="7176858" y="0"/>
            <a:ext cx="1967143" cy="1967143"/>
          </a:xfrm>
          <a:prstGeom prst="rect">
            <a:avLst/>
          </a:prstGeom>
        </p:spPr>
      </p:pic>
      <p:pic>
        <p:nvPicPr>
          <p:cNvPr id="9" name="Picture 8"/>
          <p:cNvPicPr>
            <a:picLocks noChangeAspect="1"/>
          </p:cNvPicPr>
          <p:nvPr/>
        </p:nvPicPr>
        <p:blipFill>
          <a:blip r:embed="rId8"/>
          <a:stretch>
            <a:fillRect/>
          </a:stretch>
        </p:blipFill>
        <p:spPr>
          <a:xfrm>
            <a:off x="9203787" y="-2877"/>
            <a:ext cx="1964528" cy="1964528"/>
          </a:xfrm>
          <a:prstGeom prst="rect">
            <a:avLst/>
          </a:prstGeom>
        </p:spPr>
      </p:pic>
      <p:sp>
        <p:nvSpPr>
          <p:cNvPr id="10" name="TextBox 9"/>
          <p:cNvSpPr txBox="1"/>
          <p:nvPr/>
        </p:nvSpPr>
        <p:spPr>
          <a:xfrm>
            <a:off x="11781311" y="0"/>
            <a:ext cx="410690" cy="369332"/>
          </a:xfrm>
          <a:prstGeom prst="rect">
            <a:avLst/>
          </a:prstGeom>
          <a:solidFill>
            <a:srgbClr val="0000FF"/>
          </a:solidFill>
        </p:spPr>
        <p:txBody>
          <a:bodyPr wrap="none" rtlCol="0">
            <a:spAutoFit/>
          </a:bodyPr>
          <a:lstStyle/>
          <a:p>
            <a:r>
              <a:rPr lang="en-US" b="1" dirty="0" smtClean="0">
                <a:solidFill>
                  <a:schemeClr val="bg1"/>
                </a:solidFill>
              </a:rPr>
              <a:t>G</a:t>
            </a:r>
            <a:r>
              <a:rPr lang="en-US" b="1" baseline="-25000" dirty="0">
                <a:solidFill>
                  <a:schemeClr val="bg1"/>
                </a:solidFill>
              </a:rPr>
              <a:t>2</a:t>
            </a:r>
          </a:p>
        </p:txBody>
      </p:sp>
      <p:sp>
        <p:nvSpPr>
          <p:cNvPr id="11" name="Rectangle 10"/>
          <p:cNvSpPr/>
          <p:nvPr/>
        </p:nvSpPr>
        <p:spPr>
          <a:xfrm>
            <a:off x="6062763" y="-2877"/>
            <a:ext cx="83618" cy="6858000"/>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9"/>
          <a:srcRect r="78981"/>
          <a:stretch/>
        </p:blipFill>
        <p:spPr>
          <a:xfrm>
            <a:off x="369688" y="1813980"/>
            <a:ext cx="433533" cy="264572"/>
          </a:xfrm>
          <a:prstGeom prst="rect">
            <a:avLst/>
          </a:prstGeom>
        </p:spPr>
      </p:pic>
      <p:pic>
        <p:nvPicPr>
          <p:cNvPr id="13" name="Picture 12"/>
          <p:cNvPicPr>
            <a:picLocks noChangeAspect="1"/>
          </p:cNvPicPr>
          <p:nvPr/>
        </p:nvPicPr>
        <p:blipFill rotWithShape="1">
          <a:blip r:embed="rId9"/>
          <a:srcRect l="79682" r="-188"/>
          <a:stretch/>
        </p:blipFill>
        <p:spPr>
          <a:xfrm>
            <a:off x="1480405" y="1813980"/>
            <a:ext cx="422966" cy="264572"/>
          </a:xfrm>
          <a:prstGeom prst="rect">
            <a:avLst/>
          </a:prstGeom>
        </p:spPr>
      </p:pic>
      <p:pic>
        <p:nvPicPr>
          <p:cNvPr id="14" name="Picture 13"/>
          <p:cNvPicPr>
            <a:picLocks noChangeAspect="1"/>
          </p:cNvPicPr>
          <p:nvPr/>
        </p:nvPicPr>
        <p:blipFill rotWithShape="1">
          <a:blip r:embed="rId9"/>
          <a:srcRect r="78981"/>
          <a:stretch/>
        </p:blipFill>
        <p:spPr>
          <a:xfrm>
            <a:off x="2356579" y="1813980"/>
            <a:ext cx="433533" cy="264572"/>
          </a:xfrm>
          <a:prstGeom prst="rect">
            <a:avLst/>
          </a:prstGeom>
        </p:spPr>
      </p:pic>
      <p:pic>
        <p:nvPicPr>
          <p:cNvPr id="15" name="Picture 14"/>
          <p:cNvPicPr>
            <a:picLocks noChangeAspect="1"/>
          </p:cNvPicPr>
          <p:nvPr/>
        </p:nvPicPr>
        <p:blipFill rotWithShape="1">
          <a:blip r:embed="rId9"/>
          <a:srcRect l="79682" r="-188"/>
          <a:stretch/>
        </p:blipFill>
        <p:spPr>
          <a:xfrm>
            <a:off x="3467296" y="1813980"/>
            <a:ext cx="422966" cy="264572"/>
          </a:xfrm>
          <a:prstGeom prst="rect">
            <a:avLst/>
          </a:prstGeom>
        </p:spPr>
      </p:pic>
      <p:pic>
        <p:nvPicPr>
          <p:cNvPr id="16" name="Picture 15"/>
          <p:cNvPicPr>
            <a:picLocks noChangeAspect="1"/>
          </p:cNvPicPr>
          <p:nvPr/>
        </p:nvPicPr>
        <p:blipFill rotWithShape="1">
          <a:blip r:embed="rId9"/>
          <a:srcRect r="78981"/>
          <a:stretch/>
        </p:blipFill>
        <p:spPr>
          <a:xfrm>
            <a:off x="4323319" y="1813980"/>
            <a:ext cx="433533" cy="264572"/>
          </a:xfrm>
          <a:prstGeom prst="rect">
            <a:avLst/>
          </a:prstGeom>
        </p:spPr>
      </p:pic>
      <p:pic>
        <p:nvPicPr>
          <p:cNvPr id="17" name="Picture 16"/>
          <p:cNvPicPr>
            <a:picLocks noChangeAspect="1"/>
          </p:cNvPicPr>
          <p:nvPr/>
        </p:nvPicPr>
        <p:blipFill rotWithShape="1">
          <a:blip r:embed="rId9"/>
          <a:srcRect l="79682" r="-188"/>
          <a:stretch/>
        </p:blipFill>
        <p:spPr>
          <a:xfrm>
            <a:off x="5434036" y="1813980"/>
            <a:ext cx="422966" cy="264572"/>
          </a:xfrm>
          <a:prstGeom prst="rect">
            <a:avLst/>
          </a:prstGeom>
        </p:spPr>
      </p:pic>
      <p:pic>
        <p:nvPicPr>
          <p:cNvPr id="18" name="Picture 17"/>
          <p:cNvPicPr>
            <a:picLocks noChangeAspect="1"/>
          </p:cNvPicPr>
          <p:nvPr/>
        </p:nvPicPr>
        <p:blipFill rotWithShape="1">
          <a:blip r:embed="rId9"/>
          <a:srcRect r="78981"/>
          <a:stretch/>
        </p:blipFill>
        <p:spPr>
          <a:xfrm>
            <a:off x="7504745" y="1792187"/>
            <a:ext cx="433533" cy="264572"/>
          </a:xfrm>
          <a:prstGeom prst="rect">
            <a:avLst/>
          </a:prstGeom>
        </p:spPr>
      </p:pic>
      <p:pic>
        <p:nvPicPr>
          <p:cNvPr id="19" name="Picture 18"/>
          <p:cNvPicPr>
            <a:picLocks noChangeAspect="1"/>
          </p:cNvPicPr>
          <p:nvPr/>
        </p:nvPicPr>
        <p:blipFill rotWithShape="1">
          <a:blip r:embed="rId9"/>
          <a:srcRect l="79682" r="-188"/>
          <a:stretch/>
        </p:blipFill>
        <p:spPr>
          <a:xfrm>
            <a:off x="8615462" y="1792187"/>
            <a:ext cx="422966" cy="264572"/>
          </a:xfrm>
          <a:prstGeom prst="rect">
            <a:avLst/>
          </a:prstGeom>
        </p:spPr>
      </p:pic>
      <p:pic>
        <p:nvPicPr>
          <p:cNvPr id="20" name="Picture 19"/>
          <p:cNvPicPr>
            <a:picLocks noChangeAspect="1"/>
          </p:cNvPicPr>
          <p:nvPr/>
        </p:nvPicPr>
        <p:blipFill rotWithShape="1">
          <a:blip r:embed="rId9"/>
          <a:srcRect r="78981"/>
          <a:stretch/>
        </p:blipFill>
        <p:spPr>
          <a:xfrm>
            <a:off x="9545967" y="1810783"/>
            <a:ext cx="433533" cy="264572"/>
          </a:xfrm>
          <a:prstGeom prst="rect">
            <a:avLst/>
          </a:prstGeom>
        </p:spPr>
      </p:pic>
      <p:pic>
        <p:nvPicPr>
          <p:cNvPr id="21" name="Picture 20"/>
          <p:cNvPicPr>
            <a:picLocks noChangeAspect="1"/>
          </p:cNvPicPr>
          <p:nvPr/>
        </p:nvPicPr>
        <p:blipFill rotWithShape="1">
          <a:blip r:embed="rId9"/>
          <a:srcRect l="79682" r="-188"/>
          <a:stretch/>
        </p:blipFill>
        <p:spPr>
          <a:xfrm>
            <a:off x="10656684" y="1810783"/>
            <a:ext cx="422966" cy="264572"/>
          </a:xfrm>
          <a:prstGeom prst="rect">
            <a:avLst/>
          </a:prstGeom>
        </p:spPr>
      </p:pic>
      <p:sp>
        <p:nvSpPr>
          <p:cNvPr id="22" name="TextBox 21"/>
          <p:cNvSpPr txBox="1"/>
          <p:nvPr/>
        </p:nvSpPr>
        <p:spPr>
          <a:xfrm>
            <a:off x="2599452" y="4290555"/>
            <a:ext cx="896399" cy="369332"/>
          </a:xfrm>
          <a:prstGeom prst="rect">
            <a:avLst/>
          </a:prstGeom>
          <a:noFill/>
        </p:spPr>
        <p:txBody>
          <a:bodyPr wrap="none" rtlCol="0">
            <a:spAutoFit/>
          </a:bodyPr>
          <a:lstStyle/>
          <a:p>
            <a:r>
              <a:rPr lang="en-US" dirty="0" smtClean="0"/>
              <a:t>HL</a:t>
            </a:r>
            <a:r>
              <a:rPr lang="en-US" baseline="-25000" dirty="0" smtClean="0"/>
              <a:t>1,14,16</a:t>
            </a:r>
            <a:endParaRPr lang="en-US" baseline="-25000" dirty="0"/>
          </a:p>
        </p:txBody>
      </p:sp>
      <p:sp>
        <p:nvSpPr>
          <p:cNvPr id="23" name="TextBox 22"/>
          <p:cNvSpPr txBox="1"/>
          <p:nvPr/>
        </p:nvSpPr>
        <p:spPr>
          <a:xfrm>
            <a:off x="8794480" y="4290555"/>
            <a:ext cx="779381" cy="369332"/>
          </a:xfrm>
          <a:prstGeom prst="rect">
            <a:avLst/>
          </a:prstGeom>
          <a:noFill/>
        </p:spPr>
        <p:txBody>
          <a:bodyPr wrap="none" rtlCol="0">
            <a:spAutoFit/>
          </a:bodyPr>
          <a:lstStyle/>
          <a:p>
            <a:r>
              <a:rPr lang="en-US" dirty="0" smtClean="0"/>
              <a:t>HL</a:t>
            </a:r>
            <a:r>
              <a:rPr lang="en-US" baseline="-25000" dirty="0" smtClean="0"/>
              <a:t>59,71</a:t>
            </a:r>
            <a:endParaRPr lang="en-US" baseline="-25000" dirty="0"/>
          </a:p>
        </p:txBody>
      </p:sp>
      <p:pic>
        <p:nvPicPr>
          <p:cNvPr id="24" name="Picture 23"/>
          <p:cNvPicPr>
            <a:picLocks noChangeAspect="1"/>
          </p:cNvPicPr>
          <p:nvPr/>
        </p:nvPicPr>
        <p:blipFill rotWithShape="1">
          <a:blip r:embed="rId10"/>
          <a:srcRect l="15452" t="24201" r="15297" b="36338"/>
          <a:stretch/>
        </p:blipFill>
        <p:spPr>
          <a:xfrm>
            <a:off x="614808" y="35669"/>
            <a:ext cx="260956" cy="104803"/>
          </a:xfrm>
          <a:prstGeom prst="rect">
            <a:avLst/>
          </a:prstGeom>
        </p:spPr>
      </p:pic>
      <p:pic>
        <p:nvPicPr>
          <p:cNvPr id="25" name="Picture 24"/>
          <p:cNvPicPr>
            <a:picLocks noChangeAspect="1"/>
          </p:cNvPicPr>
          <p:nvPr/>
        </p:nvPicPr>
        <p:blipFill rotWithShape="1">
          <a:blip r:embed="rId11"/>
          <a:srcRect l="17474" t="24665" r="18935" b="28507"/>
          <a:stretch/>
        </p:blipFill>
        <p:spPr>
          <a:xfrm>
            <a:off x="1367349" y="35668"/>
            <a:ext cx="254694" cy="129181"/>
          </a:xfrm>
          <a:prstGeom prst="rect">
            <a:avLst/>
          </a:prstGeom>
        </p:spPr>
      </p:pic>
      <p:pic>
        <p:nvPicPr>
          <p:cNvPr id="26" name="Picture 25"/>
          <p:cNvPicPr>
            <a:picLocks noChangeAspect="1"/>
          </p:cNvPicPr>
          <p:nvPr/>
        </p:nvPicPr>
        <p:blipFill rotWithShape="1">
          <a:blip r:embed="rId10"/>
          <a:srcRect l="15452" t="24201" r="15297" b="36338"/>
          <a:stretch/>
        </p:blipFill>
        <p:spPr>
          <a:xfrm>
            <a:off x="2581951" y="35669"/>
            <a:ext cx="260956" cy="104803"/>
          </a:xfrm>
          <a:prstGeom prst="rect">
            <a:avLst/>
          </a:prstGeom>
        </p:spPr>
      </p:pic>
      <p:pic>
        <p:nvPicPr>
          <p:cNvPr id="27" name="Picture 26"/>
          <p:cNvPicPr>
            <a:picLocks noChangeAspect="1"/>
          </p:cNvPicPr>
          <p:nvPr/>
        </p:nvPicPr>
        <p:blipFill rotWithShape="1">
          <a:blip r:embed="rId11"/>
          <a:srcRect l="17474" t="24665" r="18935" b="28507"/>
          <a:stretch/>
        </p:blipFill>
        <p:spPr>
          <a:xfrm>
            <a:off x="3334492" y="35668"/>
            <a:ext cx="254694" cy="129181"/>
          </a:xfrm>
          <a:prstGeom prst="rect">
            <a:avLst/>
          </a:prstGeom>
        </p:spPr>
      </p:pic>
      <p:pic>
        <p:nvPicPr>
          <p:cNvPr id="28" name="Picture 27"/>
          <p:cNvPicPr>
            <a:picLocks noChangeAspect="1"/>
          </p:cNvPicPr>
          <p:nvPr/>
        </p:nvPicPr>
        <p:blipFill rotWithShape="1">
          <a:blip r:embed="rId10"/>
          <a:srcRect l="15452" t="24201" r="15297" b="36338"/>
          <a:stretch/>
        </p:blipFill>
        <p:spPr>
          <a:xfrm>
            <a:off x="4443092" y="35669"/>
            <a:ext cx="260956" cy="104803"/>
          </a:xfrm>
          <a:prstGeom prst="rect">
            <a:avLst/>
          </a:prstGeom>
        </p:spPr>
      </p:pic>
      <p:pic>
        <p:nvPicPr>
          <p:cNvPr id="29" name="Picture 28"/>
          <p:cNvPicPr>
            <a:picLocks noChangeAspect="1"/>
          </p:cNvPicPr>
          <p:nvPr/>
        </p:nvPicPr>
        <p:blipFill rotWithShape="1">
          <a:blip r:embed="rId11"/>
          <a:srcRect l="17474" t="24665" r="18935" b="28507"/>
          <a:stretch/>
        </p:blipFill>
        <p:spPr>
          <a:xfrm>
            <a:off x="5128536" y="35668"/>
            <a:ext cx="254694" cy="129181"/>
          </a:xfrm>
          <a:prstGeom prst="rect">
            <a:avLst/>
          </a:prstGeom>
        </p:spPr>
      </p:pic>
      <p:pic>
        <p:nvPicPr>
          <p:cNvPr id="30" name="Picture 29"/>
          <p:cNvPicPr>
            <a:picLocks noChangeAspect="1"/>
          </p:cNvPicPr>
          <p:nvPr/>
        </p:nvPicPr>
        <p:blipFill rotWithShape="1">
          <a:blip r:embed="rId10"/>
          <a:srcRect l="15452" t="24201" r="15297" b="36338"/>
          <a:stretch/>
        </p:blipFill>
        <p:spPr>
          <a:xfrm>
            <a:off x="7773155" y="38151"/>
            <a:ext cx="260956" cy="104803"/>
          </a:xfrm>
          <a:prstGeom prst="rect">
            <a:avLst/>
          </a:prstGeom>
        </p:spPr>
      </p:pic>
      <p:pic>
        <p:nvPicPr>
          <p:cNvPr id="31" name="Picture 30"/>
          <p:cNvPicPr>
            <a:picLocks noChangeAspect="1"/>
          </p:cNvPicPr>
          <p:nvPr/>
        </p:nvPicPr>
        <p:blipFill rotWithShape="1">
          <a:blip r:embed="rId11"/>
          <a:srcRect l="17474" t="24665" r="18935" b="28507"/>
          <a:stretch/>
        </p:blipFill>
        <p:spPr>
          <a:xfrm>
            <a:off x="8515248" y="38243"/>
            <a:ext cx="254694" cy="129181"/>
          </a:xfrm>
          <a:prstGeom prst="rect">
            <a:avLst/>
          </a:prstGeom>
        </p:spPr>
      </p:pic>
      <p:pic>
        <p:nvPicPr>
          <p:cNvPr id="32" name="Picture 31"/>
          <p:cNvPicPr>
            <a:picLocks noChangeAspect="1"/>
          </p:cNvPicPr>
          <p:nvPr/>
        </p:nvPicPr>
        <p:blipFill rotWithShape="1">
          <a:blip r:embed="rId10"/>
          <a:srcRect l="15452" t="24201" r="15297" b="36338"/>
          <a:stretch/>
        </p:blipFill>
        <p:spPr>
          <a:xfrm>
            <a:off x="9787244" y="40727"/>
            <a:ext cx="260956" cy="104803"/>
          </a:xfrm>
          <a:prstGeom prst="rect">
            <a:avLst/>
          </a:prstGeom>
        </p:spPr>
      </p:pic>
      <p:pic>
        <p:nvPicPr>
          <p:cNvPr id="33" name="Picture 32"/>
          <p:cNvPicPr>
            <a:picLocks noChangeAspect="1"/>
          </p:cNvPicPr>
          <p:nvPr/>
        </p:nvPicPr>
        <p:blipFill rotWithShape="1">
          <a:blip r:embed="rId11"/>
          <a:srcRect l="17474" t="24665" r="18935" b="28507"/>
          <a:stretch/>
        </p:blipFill>
        <p:spPr>
          <a:xfrm>
            <a:off x="10547368" y="35668"/>
            <a:ext cx="254694" cy="129181"/>
          </a:xfrm>
          <a:prstGeom prst="rect">
            <a:avLst/>
          </a:prstGeom>
        </p:spPr>
      </p:pic>
    </p:spTree>
    <p:extLst>
      <p:ext uri="{BB962C8B-B14F-4D97-AF65-F5344CB8AC3E}">
        <p14:creationId xmlns:p14="http://schemas.microsoft.com/office/powerpoint/2010/main" val="39048594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766" t="19309" r="63964" b="11261"/>
          <a:stretch/>
        </p:blipFill>
        <p:spPr>
          <a:xfrm>
            <a:off x="226540" y="358867"/>
            <a:ext cx="11738919" cy="6499133"/>
          </a:xfrm>
          <a:prstGeom prst="rect">
            <a:avLst/>
          </a:prstGeom>
        </p:spPr>
      </p:pic>
      <p:sp>
        <p:nvSpPr>
          <p:cNvPr id="3" name="TextBox 2"/>
          <p:cNvSpPr txBox="1"/>
          <p:nvPr/>
        </p:nvSpPr>
        <p:spPr>
          <a:xfrm>
            <a:off x="9346302" y="0"/>
            <a:ext cx="1170513" cy="369332"/>
          </a:xfrm>
          <a:prstGeom prst="rect">
            <a:avLst/>
          </a:prstGeom>
          <a:noFill/>
        </p:spPr>
        <p:txBody>
          <a:bodyPr wrap="none" rtlCol="0">
            <a:spAutoFit/>
          </a:bodyPr>
          <a:lstStyle/>
          <a:p>
            <a:r>
              <a:rPr lang="en-US" dirty="0" smtClean="0"/>
              <a:t>log(OR[D</a:t>
            </a:r>
            <a:r>
              <a:rPr lang="en-US" dirty="0"/>
              <a:t>]</a:t>
            </a:r>
            <a:r>
              <a:rPr lang="en-US" dirty="0" smtClean="0"/>
              <a:t>)</a:t>
            </a:r>
            <a:endParaRPr lang="en-US" dirty="0"/>
          </a:p>
        </p:txBody>
      </p:sp>
      <p:sp>
        <p:nvSpPr>
          <p:cNvPr id="4" name="TextBox 3"/>
          <p:cNvSpPr txBox="1"/>
          <p:nvPr/>
        </p:nvSpPr>
        <p:spPr>
          <a:xfrm>
            <a:off x="2047287" y="0"/>
            <a:ext cx="6927474" cy="369332"/>
          </a:xfrm>
          <a:prstGeom prst="rect">
            <a:avLst/>
          </a:prstGeom>
          <a:noFill/>
        </p:spPr>
        <p:txBody>
          <a:bodyPr wrap="none" rtlCol="0">
            <a:spAutoFit/>
          </a:bodyPr>
          <a:lstStyle/>
          <a:p>
            <a:r>
              <a:rPr lang="en-US" dirty="0" smtClean="0"/>
              <a:t>Relationships of clinical parameter values, characteristic for death in G</a:t>
            </a:r>
            <a:r>
              <a:rPr lang="en-US" baseline="-25000" dirty="0"/>
              <a:t>2</a:t>
            </a:r>
            <a:r>
              <a:rPr lang="en-US" dirty="0" smtClean="0"/>
              <a:t> </a:t>
            </a:r>
            <a:endParaRPr lang="en-US" dirty="0"/>
          </a:p>
        </p:txBody>
      </p:sp>
      <p:sp>
        <p:nvSpPr>
          <p:cNvPr id="5" name="Rectangle 4"/>
          <p:cNvSpPr/>
          <p:nvPr/>
        </p:nvSpPr>
        <p:spPr>
          <a:xfrm>
            <a:off x="7342615" y="832908"/>
            <a:ext cx="2483372" cy="215444"/>
          </a:xfrm>
          <a:prstGeom prst="rect">
            <a:avLst/>
          </a:prstGeom>
        </p:spPr>
        <p:txBody>
          <a:bodyPr wrap="none">
            <a:spAutoFit/>
          </a:bodyPr>
          <a:lstStyle/>
          <a:p>
            <a:r>
              <a:rPr lang="en-US" sz="800" dirty="0"/>
              <a:t>Malignant neoplasm of bronchus and lung, unspecified</a:t>
            </a:r>
          </a:p>
        </p:txBody>
      </p:sp>
      <p:sp>
        <p:nvSpPr>
          <p:cNvPr id="6" name="Rectangle 5"/>
          <p:cNvSpPr/>
          <p:nvPr/>
        </p:nvSpPr>
        <p:spPr>
          <a:xfrm>
            <a:off x="7343108" y="948722"/>
            <a:ext cx="2417650" cy="215444"/>
          </a:xfrm>
          <a:prstGeom prst="rect">
            <a:avLst/>
          </a:prstGeom>
        </p:spPr>
        <p:txBody>
          <a:bodyPr wrap="none">
            <a:spAutoFit/>
          </a:bodyPr>
          <a:lstStyle/>
          <a:p>
            <a:r>
              <a:rPr lang="en-US" sz="800" dirty="0" smtClean="0"/>
              <a:t>Malignant </a:t>
            </a:r>
            <a:r>
              <a:rPr lang="en-US" sz="800" dirty="0"/>
              <a:t>neoplasm of upper lobe, bronchus or lung</a:t>
            </a:r>
          </a:p>
        </p:txBody>
      </p:sp>
      <p:sp>
        <p:nvSpPr>
          <p:cNvPr id="7" name="Rectangle 6"/>
          <p:cNvSpPr/>
          <p:nvPr/>
        </p:nvSpPr>
        <p:spPr>
          <a:xfrm>
            <a:off x="7342615" y="1088812"/>
            <a:ext cx="2375971" cy="215444"/>
          </a:xfrm>
          <a:prstGeom prst="rect">
            <a:avLst/>
          </a:prstGeom>
        </p:spPr>
        <p:txBody>
          <a:bodyPr wrap="none">
            <a:spAutoFit/>
          </a:bodyPr>
          <a:lstStyle/>
          <a:p>
            <a:r>
              <a:rPr lang="en-US" sz="800" dirty="0"/>
              <a:t>Malignant neoplasm of lower lobe, bronchus or lung</a:t>
            </a:r>
          </a:p>
        </p:txBody>
      </p:sp>
      <p:sp>
        <p:nvSpPr>
          <p:cNvPr id="8" name="Rectangle 7"/>
          <p:cNvSpPr/>
          <p:nvPr/>
        </p:nvSpPr>
        <p:spPr>
          <a:xfrm>
            <a:off x="189256" y="1255704"/>
            <a:ext cx="2483372" cy="215444"/>
          </a:xfrm>
          <a:prstGeom prst="rect">
            <a:avLst/>
          </a:prstGeom>
        </p:spPr>
        <p:txBody>
          <a:bodyPr wrap="none">
            <a:spAutoFit/>
          </a:bodyPr>
          <a:lstStyle/>
          <a:p>
            <a:r>
              <a:rPr lang="en-US" sz="800" smtClean="0"/>
              <a:t>Malignant neoplasm of bronchus and lung, unspecified</a:t>
            </a:r>
            <a:endParaRPr lang="en-US" sz="800" dirty="0"/>
          </a:p>
        </p:txBody>
      </p:sp>
      <p:sp>
        <p:nvSpPr>
          <p:cNvPr id="9" name="Rectangle 8"/>
          <p:cNvSpPr/>
          <p:nvPr/>
        </p:nvSpPr>
        <p:spPr>
          <a:xfrm>
            <a:off x="7296128" y="1368420"/>
            <a:ext cx="2422458" cy="215444"/>
          </a:xfrm>
          <a:prstGeom prst="rect">
            <a:avLst/>
          </a:prstGeom>
        </p:spPr>
        <p:txBody>
          <a:bodyPr wrap="none">
            <a:spAutoFit/>
          </a:bodyPr>
          <a:lstStyle/>
          <a:p>
            <a:r>
              <a:rPr lang="en-US" sz="800" dirty="0"/>
              <a:t>OTHER RESP SYSTEM O.R. PROCEDURES W/O CC/MCC</a:t>
            </a:r>
          </a:p>
        </p:txBody>
      </p:sp>
      <p:sp>
        <p:nvSpPr>
          <p:cNvPr id="10" name="Rectangle 9"/>
          <p:cNvSpPr/>
          <p:nvPr/>
        </p:nvSpPr>
        <p:spPr>
          <a:xfrm>
            <a:off x="7296128" y="1569927"/>
            <a:ext cx="2077813" cy="215444"/>
          </a:xfrm>
          <a:prstGeom prst="rect">
            <a:avLst/>
          </a:prstGeom>
        </p:spPr>
        <p:txBody>
          <a:bodyPr wrap="none">
            <a:spAutoFit/>
          </a:bodyPr>
          <a:lstStyle/>
          <a:p>
            <a:r>
              <a:rPr lang="en-US" sz="800" dirty="0"/>
              <a:t>OTHER RESP SYSTEM O.R. PROCEDURES W CC</a:t>
            </a:r>
          </a:p>
        </p:txBody>
      </p:sp>
      <p:sp>
        <p:nvSpPr>
          <p:cNvPr id="12" name="Rectangle 11"/>
          <p:cNvSpPr/>
          <p:nvPr/>
        </p:nvSpPr>
        <p:spPr>
          <a:xfrm>
            <a:off x="7299804" y="1879156"/>
            <a:ext cx="1691489" cy="215444"/>
          </a:xfrm>
          <a:prstGeom prst="rect">
            <a:avLst/>
          </a:prstGeom>
        </p:spPr>
        <p:txBody>
          <a:bodyPr wrap="none">
            <a:spAutoFit/>
          </a:bodyPr>
          <a:lstStyle/>
          <a:p>
            <a:r>
              <a:rPr lang="en-US" sz="800" dirty="0"/>
              <a:t>MAJOR CHEST PROCEDURES W MCC</a:t>
            </a:r>
          </a:p>
        </p:txBody>
      </p:sp>
      <p:sp>
        <p:nvSpPr>
          <p:cNvPr id="13" name="Rectangle 12"/>
          <p:cNvSpPr/>
          <p:nvPr/>
        </p:nvSpPr>
        <p:spPr>
          <a:xfrm>
            <a:off x="3565699" y="2298210"/>
            <a:ext cx="2077813" cy="215444"/>
          </a:xfrm>
          <a:prstGeom prst="rect">
            <a:avLst/>
          </a:prstGeom>
        </p:spPr>
        <p:txBody>
          <a:bodyPr wrap="none">
            <a:spAutoFit/>
          </a:bodyPr>
          <a:lstStyle/>
          <a:p>
            <a:r>
              <a:rPr lang="en-US" sz="800" dirty="0"/>
              <a:t>OTHER RESP SYSTEM O.R. PROCEDURES W CC</a:t>
            </a:r>
          </a:p>
        </p:txBody>
      </p:sp>
      <p:sp>
        <p:nvSpPr>
          <p:cNvPr id="14" name="Rectangle 13"/>
          <p:cNvSpPr/>
          <p:nvPr/>
        </p:nvSpPr>
        <p:spPr>
          <a:xfrm>
            <a:off x="3554475" y="2403802"/>
            <a:ext cx="2422458" cy="215444"/>
          </a:xfrm>
          <a:prstGeom prst="rect">
            <a:avLst/>
          </a:prstGeom>
        </p:spPr>
        <p:txBody>
          <a:bodyPr wrap="none">
            <a:spAutoFit/>
          </a:bodyPr>
          <a:lstStyle/>
          <a:p>
            <a:r>
              <a:rPr lang="en-US" sz="800" dirty="0"/>
              <a:t>OTHER RESP SYSTEM O.R. PROCEDURES W/O CC/MCC</a:t>
            </a:r>
          </a:p>
        </p:txBody>
      </p:sp>
      <p:sp>
        <p:nvSpPr>
          <p:cNvPr id="15" name="Rectangle 14"/>
          <p:cNvSpPr/>
          <p:nvPr/>
        </p:nvSpPr>
        <p:spPr>
          <a:xfrm>
            <a:off x="7158684" y="1758065"/>
            <a:ext cx="2697345" cy="184666"/>
          </a:xfrm>
          <a:prstGeom prst="rect">
            <a:avLst/>
          </a:prstGeom>
        </p:spPr>
        <p:txBody>
          <a:bodyPr wrap="square">
            <a:spAutoFit/>
          </a:bodyPr>
          <a:lstStyle/>
          <a:p>
            <a:r>
              <a:rPr lang="en-US" sz="600" dirty="0"/>
              <a:t>ECMO OR TRACH W MV &gt;96 HRS OR PDX EXC FACE, MOUTH &amp; NECK W MAJ O.R.</a:t>
            </a:r>
          </a:p>
        </p:txBody>
      </p:sp>
      <p:sp>
        <p:nvSpPr>
          <p:cNvPr id="16" name="Rectangle 15"/>
          <p:cNvSpPr/>
          <p:nvPr/>
        </p:nvSpPr>
        <p:spPr>
          <a:xfrm>
            <a:off x="7128642" y="1496386"/>
            <a:ext cx="2697345" cy="184666"/>
          </a:xfrm>
          <a:prstGeom prst="rect">
            <a:avLst/>
          </a:prstGeom>
        </p:spPr>
        <p:txBody>
          <a:bodyPr wrap="square">
            <a:spAutoFit/>
          </a:bodyPr>
          <a:lstStyle/>
          <a:p>
            <a:r>
              <a:rPr lang="en-US" sz="600" dirty="0"/>
              <a:t>ECMO OR TRACH W MV &gt;96 HRS OR PDX EXC FACE, MOUTH &amp; NECK W MAJ O.R.</a:t>
            </a:r>
          </a:p>
        </p:txBody>
      </p:sp>
      <p:sp>
        <p:nvSpPr>
          <p:cNvPr id="17" name="Rectangle 16"/>
          <p:cNvSpPr/>
          <p:nvPr/>
        </p:nvSpPr>
        <p:spPr>
          <a:xfrm>
            <a:off x="7158683" y="2013272"/>
            <a:ext cx="2697345" cy="184666"/>
          </a:xfrm>
          <a:prstGeom prst="rect">
            <a:avLst/>
          </a:prstGeom>
        </p:spPr>
        <p:txBody>
          <a:bodyPr wrap="square">
            <a:spAutoFit/>
          </a:bodyPr>
          <a:lstStyle/>
          <a:p>
            <a:r>
              <a:rPr lang="en-US" sz="600" dirty="0"/>
              <a:t>ECMO OR TRACH W MV &gt;96 HRS OR PDX EXC FACE, MOUTH &amp; NECK W MAJ O.R.</a:t>
            </a:r>
          </a:p>
        </p:txBody>
      </p:sp>
      <p:sp>
        <p:nvSpPr>
          <p:cNvPr id="18" name="Rectangle 17"/>
          <p:cNvSpPr/>
          <p:nvPr/>
        </p:nvSpPr>
        <p:spPr>
          <a:xfrm>
            <a:off x="3460735" y="2166340"/>
            <a:ext cx="2697345" cy="184666"/>
          </a:xfrm>
          <a:prstGeom prst="rect">
            <a:avLst/>
          </a:prstGeom>
        </p:spPr>
        <p:txBody>
          <a:bodyPr wrap="square">
            <a:spAutoFit/>
          </a:bodyPr>
          <a:lstStyle/>
          <a:p>
            <a:r>
              <a:rPr lang="en-US" sz="600" dirty="0"/>
              <a:t>ECMO OR TRACH W MV &gt;96 HRS OR PDX EXC FACE, MOUTH &amp; NECK W MAJ O.R.</a:t>
            </a:r>
          </a:p>
        </p:txBody>
      </p:sp>
      <p:sp>
        <p:nvSpPr>
          <p:cNvPr id="19" name="Rectangle 18"/>
          <p:cNvSpPr/>
          <p:nvPr/>
        </p:nvSpPr>
        <p:spPr>
          <a:xfrm>
            <a:off x="7342615" y="380444"/>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20" name="Rectangle 19"/>
          <p:cNvSpPr/>
          <p:nvPr/>
        </p:nvSpPr>
        <p:spPr>
          <a:xfrm>
            <a:off x="7309180" y="631151"/>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21" name="Rectangle 20"/>
          <p:cNvSpPr/>
          <p:nvPr/>
        </p:nvSpPr>
        <p:spPr>
          <a:xfrm>
            <a:off x="7320812" y="526673"/>
            <a:ext cx="1186543" cy="215444"/>
          </a:xfrm>
          <a:prstGeom prst="rect">
            <a:avLst/>
          </a:prstGeom>
        </p:spPr>
        <p:txBody>
          <a:bodyPr wrap="none">
            <a:spAutoFit/>
          </a:bodyPr>
          <a:lstStyle/>
          <a:p>
            <a:r>
              <a:rPr lang="en-US" sz="800" dirty="0"/>
              <a:t>Destroy </a:t>
            </a:r>
            <a:r>
              <a:rPr lang="en-US" sz="800" dirty="0" err="1"/>
              <a:t>loc</a:t>
            </a:r>
            <a:r>
              <a:rPr lang="en-US" sz="800" dirty="0"/>
              <a:t> lung les NEC</a:t>
            </a:r>
          </a:p>
        </p:txBody>
      </p:sp>
      <p:sp>
        <p:nvSpPr>
          <p:cNvPr id="22" name="Rectangle 21"/>
          <p:cNvSpPr/>
          <p:nvPr/>
        </p:nvSpPr>
        <p:spPr>
          <a:xfrm>
            <a:off x="7320812" y="728012"/>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
        <p:nvSpPr>
          <p:cNvPr id="23" name="Rectangle 22"/>
          <p:cNvSpPr/>
          <p:nvPr/>
        </p:nvSpPr>
        <p:spPr>
          <a:xfrm>
            <a:off x="3591523" y="1007892"/>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24" name="Rectangle 23"/>
          <p:cNvSpPr/>
          <p:nvPr/>
        </p:nvSpPr>
        <p:spPr>
          <a:xfrm>
            <a:off x="3609362" y="832908"/>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25" name="Rectangle 24"/>
          <p:cNvSpPr/>
          <p:nvPr/>
        </p:nvSpPr>
        <p:spPr>
          <a:xfrm>
            <a:off x="3609362" y="1158495"/>
            <a:ext cx="1367682" cy="215444"/>
          </a:xfrm>
          <a:prstGeom prst="rect">
            <a:avLst/>
          </a:prstGeom>
        </p:spPr>
        <p:txBody>
          <a:bodyPr wrap="none">
            <a:spAutoFit/>
          </a:bodyPr>
          <a:lstStyle/>
          <a:p>
            <a:r>
              <a:rPr lang="en-US" sz="800" dirty="0"/>
              <a:t>Other pneumonectomy NOS</a:t>
            </a:r>
          </a:p>
        </p:txBody>
      </p:sp>
      <p:sp>
        <p:nvSpPr>
          <p:cNvPr id="26" name="Rounded Rectangle 25"/>
          <p:cNvSpPr/>
          <p:nvPr/>
        </p:nvSpPr>
        <p:spPr>
          <a:xfrm>
            <a:off x="189256" y="4639732"/>
            <a:ext cx="11647144" cy="234048"/>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226540" y="2159253"/>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226540" y="1432021"/>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226540" y="1745417"/>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226540" y="705335"/>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226540" y="384370"/>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89256" y="3917710"/>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193197" y="4450148"/>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76264" y="6213900"/>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167797" y="5498333"/>
            <a:ext cx="11609860" cy="9101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117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63" t="17387" r="65586" b="7417"/>
          <a:stretch/>
        </p:blipFill>
        <p:spPr>
          <a:xfrm>
            <a:off x="518984" y="265214"/>
            <a:ext cx="10552670" cy="6592786"/>
          </a:xfrm>
          <a:prstGeom prst="rect">
            <a:avLst/>
          </a:prstGeom>
        </p:spPr>
      </p:pic>
      <p:sp>
        <p:nvSpPr>
          <p:cNvPr id="3" name="TextBox 2"/>
          <p:cNvSpPr txBox="1"/>
          <p:nvPr/>
        </p:nvSpPr>
        <p:spPr>
          <a:xfrm>
            <a:off x="9273473" y="0"/>
            <a:ext cx="1170513" cy="369332"/>
          </a:xfrm>
          <a:prstGeom prst="rect">
            <a:avLst/>
          </a:prstGeom>
          <a:noFill/>
        </p:spPr>
        <p:txBody>
          <a:bodyPr wrap="none" rtlCol="0">
            <a:spAutoFit/>
          </a:bodyPr>
          <a:lstStyle/>
          <a:p>
            <a:r>
              <a:rPr lang="en-US" dirty="0" smtClean="0"/>
              <a:t>log(OR[D</a:t>
            </a:r>
            <a:r>
              <a:rPr lang="en-US" dirty="0"/>
              <a:t>]</a:t>
            </a:r>
            <a:r>
              <a:rPr lang="en-US" dirty="0" smtClean="0"/>
              <a:t>)</a:t>
            </a:r>
            <a:endParaRPr lang="en-US" dirty="0"/>
          </a:p>
        </p:txBody>
      </p:sp>
      <p:sp>
        <p:nvSpPr>
          <p:cNvPr id="4" name="TextBox 3"/>
          <p:cNvSpPr txBox="1"/>
          <p:nvPr/>
        </p:nvSpPr>
        <p:spPr>
          <a:xfrm>
            <a:off x="388419" y="0"/>
            <a:ext cx="7752956" cy="369332"/>
          </a:xfrm>
          <a:prstGeom prst="rect">
            <a:avLst/>
          </a:prstGeom>
          <a:noFill/>
        </p:spPr>
        <p:txBody>
          <a:bodyPr wrap="none" rtlCol="0">
            <a:spAutoFit/>
          </a:bodyPr>
          <a:lstStyle/>
          <a:p>
            <a:r>
              <a:rPr lang="en-US" dirty="0" smtClean="0"/>
              <a:t>Relationships of clinical parameter values, characteristic for alive outcome in G</a:t>
            </a:r>
            <a:r>
              <a:rPr lang="en-US" baseline="-25000" dirty="0"/>
              <a:t>2</a:t>
            </a:r>
            <a:r>
              <a:rPr lang="en-US" dirty="0" smtClean="0"/>
              <a:t> </a:t>
            </a:r>
            <a:endParaRPr lang="en-US" dirty="0"/>
          </a:p>
        </p:txBody>
      </p:sp>
      <p:sp>
        <p:nvSpPr>
          <p:cNvPr id="5" name="Rectangle 4"/>
          <p:cNvSpPr/>
          <p:nvPr/>
        </p:nvSpPr>
        <p:spPr>
          <a:xfrm>
            <a:off x="413788" y="789406"/>
            <a:ext cx="2375971" cy="215444"/>
          </a:xfrm>
          <a:prstGeom prst="rect">
            <a:avLst/>
          </a:prstGeom>
        </p:spPr>
        <p:txBody>
          <a:bodyPr wrap="none">
            <a:spAutoFit/>
          </a:bodyPr>
          <a:lstStyle/>
          <a:p>
            <a:r>
              <a:rPr lang="en-US" sz="800" dirty="0"/>
              <a:t>Malignant neoplasm of lower lobe, bronchus or lung</a:t>
            </a:r>
          </a:p>
        </p:txBody>
      </p:sp>
      <p:sp>
        <p:nvSpPr>
          <p:cNvPr id="6" name="Rectangle 5"/>
          <p:cNvSpPr/>
          <p:nvPr/>
        </p:nvSpPr>
        <p:spPr>
          <a:xfrm>
            <a:off x="411583" y="882381"/>
            <a:ext cx="2483372" cy="215444"/>
          </a:xfrm>
          <a:prstGeom prst="rect">
            <a:avLst/>
          </a:prstGeom>
        </p:spPr>
        <p:txBody>
          <a:bodyPr wrap="none">
            <a:spAutoFit/>
          </a:bodyPr>
          <a:lstStyle/>
          <a:p>
            <a:r>
              <a:rPr lang="en-US" sz="800" dirty="0"/>
              <a:t>Malignant neoplasm of bronchus and lung, unspecified</a:t>
            </a:r>
          </a:p>
        </p:txBody>
      </p:sp>
      <p:sp>
        <p:nvSpPr>
          <p:cNvPr id="7" name="Rectangle 6"/>
          <p:cNvSpPr/>
          <p:nvPr/>
        </p:nvSpPr>
        <p:spPr>
          <a:xfrm>
            <a:off x="411583" y="983448"/>
            <a:ext cx="2427268" cy="215444"/>
          </a:xfrm>
          <a:prstGeom prst="rect">
            <a:avLst/>
          </a:prstGeom>
        </p:spPr>
        <p:txBody>
          <a:bodyPr wrap="none">
            <a:spAutoFit/>
          </a:bodyPr>
          <a:lstStyle/>
          <a:p>
            <a:r>
              <a:rPr lang="en-US" sz="800" dirty="0"/>
              <a:t>Malignant neoplasm of middle lobe, bronchus or lung</a:t>
            </a:r>
          </a:p>
        </p:txBody>
      </p:sp>
      <p:sp>
        <p:nvSpPr>
          <p:cNvPr id="8" name="Rectangle 7"/>
          <p:cNvSpPr/>
          <p:nvPr/>
        </p:nvSpPr>
        <p:spPr>
          <a:xfrm>
            <a:off x="7167390" y="1198892"/>
            <a:ext cx="1947969" cy="215444"/>
          </a:xfrm>
          <a:prstGeom prst="rect">
            <a:avLst/>
          </a:prstGeom>
        </p:spPr>
        <p:txBody>
          <a:bodyPr wrap="none">
            <a:spAutoFit/>
          </a:bodyPr>
          <a:lstStyle/>
          <a:p>
            <a:r>
              <a:rPr lang="en-US" sz="800" dirty="0"/>
              <a:t>MAJOR CHEST PROCEDURES W/O CC/MCC</a:t>
            </a:r>
          </a:p>
        </p:txBody>
      </p:sp>
      <p:sp>
        <p:nvSpPr>
          <p:cNvPr id="9" name="Rectangle 8"/>
          <p:cNvSpPr/>
          <p:nvPr/>
        </p:nvSpPr>
        <p:spPr>
          <a:xfrm>
            <a:off x="7167390" y="1504566"/>
            <a:ext cx="1947969" cy="215444"/>
          </a:xfrm>
          <a:prstGeom prst="rect">
            <a:avLst/>
          </a:prstGeom>
        </p:spPr>
        <p:txBody>
          <a:bodyPr wrap="none">
            <a:spAutoFit/>
          </a:bodyPr>
          <a:lstStyle/>
          <a:p>
            <a:r>
              <a:rPr lang="en-US" sz="800" dirty="0"/>
              <a:t>MAJOR CHEST PROCEDURES W/O CC/MCC</a:t>
            </a:r>
          </a:p>
        </p:txBody>
      </p:sp>
      <p:sp>
        <p:nvSpPr>
          <p:cNvPr id="10" name="Rectangle 9"/>
          <p:cNvSpPr/>
          <p:nvPr/>
        </p:nvSpPr>
        <p:spPr>
          <a:xfrm>
            <a:off x="1235928" y="1755419"/>
            <a:ext cx="1947969" cy="215444"/>
          </a:xfrm>
          <a:prstGeom prst="rect">
            <a:avLst/>
          </a:prstGeom>
        </p:spPr>
        <p:txBody>
          <a:bodyPr wrap="none">
            <a:spAutoFit/>
          </a:bodyPr>
          <a:lstStyle/>
          <a:p>
            <a:r>
              <a:rPr lang="en-US" sz="800" dirty="0"/>
              <a:t>MAJOR CHEST PROCEDURES W/O CC/MCC</a:t>
            </a:r>
          </a:p>
        </p:txBody>
      </p:sp>
      <p:sp>
        <p:nvSpPr>
          <p:cNvPr id="11" name="Rectangle 10"/>
          <p:cNvSpPr/>
          <p:nvPr/>
        </p:nvSpPr>
        <p:spPr>
          <a:xfrm>
            <a:off x="7167390" y="1367913"/>
            <a:ext cx="1603324" cy="215444"/>
          </a:xfrm>
          <a:prstGeom prst="rect">
            <a:avLst/>
          </a:prstGeom>
        </p:spPr>
        <p:txBody>
          <a:bodyPr wrap="none">
            <a:spAutoFit/>
          </a:bodyPr>
          <a:lstStyle/>
          <a:p>
            <a:r>
              <a:rPr lang="en-US" sz="800" dirty="0"/>
              <a:t>MAJOR CHEST PROCEDURES W CC</a:t>
            </a:r>
          </a:p>
        </p:txBody>
      </p:sp>
      <p:sp>
        <p:nvSpPr>
          <p:cNvPr id="12" name="Rectangle 11"/>
          <p:cNvSpPr/>
          <p:nvPr/>
        </p:nvSpPr>
        <p:spPr>
          <a:xfrm>
            <a:off x="1580573" y="1671640"/>
            <a:ext cx="1603324" cy="215444"/>
          </a:xfrm>
          <a:prstGeom prst="rect">
            <a:avLst/>
          </a:prstGeom>
        </p:spPr>
        <p:txBody>
          <a:bodyPr wrap="none">
            <a:spAutoFit/>
          </a:bodyPr>
          <a:lstStyle/>
          <a:p>
            <a:r>
              <a:rPr lang="en-US" sz="800" dirty="0"/>
              <a:t>MAJOR CHEST PROCEDURES W CC</a:t>
            </a:r>
          </a:p>
        </p:txBody>
      </p:sp>
      <p:sp>
        <p:nvSpPr>
          <p:cNvPr id="13" name="Rectangle 12"/>
          <p:cNvSpPr/>
          <p:nvPr/>
        </p:nvSpPr>
        <p:spPr>
          <a:xfrm>
            <a:off x="7247215" y="302690"/>
            <a:ext cx="1141659" cy="215444"/>
          </a:xfrm>
          <a:prstGeom prst="rect">
            <a:avLst/>
          </a:prstGeom>
        </p:spPr>
        <p:txBody>
          <a:bodyPr wrap="none">
            <a:spAutoFit/>
          </a:bodyPr>
          <a:lstStyle/>
          <a:p>
            <a:r>
              <a:rPr lang="en-US" sz="800" dirty="0" err="1"/>
              <a:t>Thorac</a:t>
            </a:r>
            <a:r>
              <a:rPr lang="en-US" sz="800" dirty="0"/>
              <a:t> lobectomy lung</a:t>
            </a:r>
          </a:p>
        </p:txBody>
      </p:sp>
      <p:sp>
        <p:nvSpPr>
          <p:cNvPr id="14" name="Rectangle 13"/>
          <p:cNvSpPr/>
          <p:nvPr/>
        </p:nvSpPr>
        <p:spPr>
          <a:xfrm>
            <a:off x="7247215" y="392920"/>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
        <p:nvSpPr>
          <p:cNvPr id="15" name="Rectangle 14"/>
          <p:cNvSpPr/>
          <p:nvPr/>
        </p:nvSpPr>
        <p:spPr>
          <a:xfrm>
            <a:off x="7253908" y="483150"/>
            <a:ext cx="1184940" cy="215444"/>
          </a:xfrm>
          <a:prstGeom prst="rect">
            <a:avLst/>
          </a:prstGeom>
        </p:spPr>
        <p:txBody>
          <a:bodyPr wrap="none">
            <a:spAutoFit/>
          </a:bodyPr>
          <a:lstStyle/>
          <a:p>
            <a:r>
              <a:rPr lang="en-US" sz="800" dirty="0" err="1"/>
              <a:t>Oth</a:t>
            </a:r>
            <a:r>
              <a:rPr lang="en-US" sz="800" dirty="0"/>
              <a:t> </a:t>
            </a:r>
            <a:r>
              <a:rPr lang="en-US" sz="800" dirty="0" err="1"/>
              <a:t>seg</a:t>
            </a:r>
            <a:r>
              <a:rPr lang="en-US" sz="800" dirty="0"/>
              <a:t> lung resect NOS</a:t>
            </a:r>
          </a:p>
        </p:txBody>
      </p:sp>
      <p:sp>
        <p:nvSpPr>
          <p:cNvPr id="16" name="Rectangle 15"/>
          <p:cNvSpPr/>
          <p:nvPr/>
        </p:nvSpPr>
        <p:spPr>
          <a:xfrm>
            <a:off x="7253908" y="580462"/>
            <a:ext cx="1141659" cy="215444"/>
          </a:xfrm>
          <a:prstGeom prst="rect">
            <a:avLst/>
          </a:prstGeom>
        </p:spPr>
        <p:txBody>
          <a:bodyPr wrap="none">
            <a:spAutoFit/>
          </a:bodyPr>
          <a:lstStyle/>
          <a:p>
            <a:r>
              <a:rPr lang="en-US" sz="800" dirty="0" err="1"/>
              <a:t>Thorac</a:t>
            </a:r>
            <a:r>
              <a:rPr lang="en-US" sz="800" dirty="0"/>
              <a:t> lobectomy lung</a:t>
            </a:r>
          </a:p>
        </p:txBody>
      </p:sp>
      <p:sp>
        <p:nvSpPr>
          <p:cNvPr id="17" name="Rectangle 16"/>
          <p:cNvSpPr/>
          <p:nvPr/>
        </p:nvSpPr>
        <p:spPr>
          <a:xfrm>
            <a:off x="7256906" y="677774"/>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
        <p:nvSpPr>
          <p:cNvPr id="18" name="Rounded Rectangle 17"/>
          <p:cNvSpPr/>
          <p:nvPr/>
        </p:nvSpPr>
        <p:spPr>
          <a:xfrm>
            <a:off x="518984" y="4631267"/>
            <a:ext cx="10670256" cy="213840"/>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518984" y="4054874"/>
            <a:ext cx="10670256" cy="92975"/>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518984" y="1231260"/>
            <a:ext cx="10670256" cy="189527"/>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18984" y="1513652"/>
            <a:ext cx="10670256" cy="92975"/>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518984" y="1820864"/>
            <a:ext cx="10670256" cy="92975"/>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518984" y="2096067"/>
            <a:ext cx="10670256" cy="189527"/>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518984" y="6206068"/>
            <a:ext cx="10670256" cy="185448"/>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518984" y="2599679"/>
            <a:ext cx="10670256" cy="92975"/>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721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23375" t="14950" r="28173" b="9943"/>
          <a:stretch/>
        </p:blipFill>
        <p:spPr>
          <a:xfrm>
            <a:off x="7036571" y="1497027"/>
            <a:ext cx="3268528" cy="2741178"/>
          </a:xfrm>
          <a:prstGeom prst="rect">
            <a:avLst/>
          </a:prstGeom>
        </p:spPr>
      </p:pic>
      <p:pic>
        <p:nvPicPr>
          <p:cNvPr id="7" name="Picture 6"/>
          <p:cNvPicPr>
            <a:picLocks noChangeAspect="1"/>
          </p:cNvPicPr>
          <p:nvPr/>
        </p:nvPicPr>
        <p:blipFill rotWithShape="1">
          <a:blip r:embed="rId3"/>
          <a:srcRect l="21209" t="8746" r="26235" b="5686"/>
          <a:stretch/>
        </p:blipFill>
        <p:spPr>
          <a:xfrm>
            <a:off x="7094658" y="4116822"/>
            <a:ext cx="3152354" cy="2741178"/>
          </a:xfrm>
          <a:prstGeom prst="rect">
            <a:avLst/>
          </a:prstGeom>
        </p:spPr>
      </p:pic>
      <p:sp>
        <p:nvSpPr>
          <p:cNvPr id="4" name="TextBox 3"/>
          <p:cNvSpPr txBox="1"/>
          <p:nvPr/>
        </p:nvSpPr>
        <p:spPr>
          <a:xfrm>
            <a:off x="0" y="1"/>
            <a:ext cx="410690" cy="369332"/>
          </a:xfrm>
          <a:prstGeom prst="rect">
            <a:avLst/>
          </a:prstGeom>
          <a:solidFill>
            <a:srgbClr val="0000FF"/>
          </a:solidFill>
        </p:spPr>
        <p:txBody>
          <a:bodyPr wrap="none" rtlCol="0">
            <a:spAutoFit/>
          </a:bodyPr>
          <a:lstStyle/>
          <a:p>
            <a:r>
              <a:rPr lang="en-US" b="1" dirty="0" smtClean="0">
                <a:solidFill>
                  <a:schemeClr val="bg1"/>
                </a:solidFill>
              </a:rPr>
              <a:t>G</a:t>
            </a:r>
            <a:r>
              <a:rPr lang="en-US" b="1" baseline="-25000" dirty="0">
                <a:solidFill>
                  <a:schemeClr val="bg1"/>
                </a:solidFill>
              </a:rPr>
              <a:t>2</a:t>
            </a:r>
          </a:p>
        </p:txBody>
      </p:sp>
      <p:pic>
        <p:nvPicPr>
          <p:cNvPr id="16" name="Picture 15"/>
          <p:cNvPicPr>
            <a:picLocks noChangeAspect="1"/>
          </p:cNvPicPr>
          <p:nvPr/>
        </p:nvPicPr>
        <p:blipFill>
          <a:blip r:embed="rId4"/>
          <a:stretch>
            <a:fillRect/>
          </a:stretch>
        </p:blipFill>
        <p:spPr>
          <a:xfrm>
            <a:off x="216482" y="2362691"/>
            <a:ext cx="4480948" cy="4365114"/>
          </a:xfrm>
          <a:prstGeom prst="rect">
            <a:avLst/>
          </a:prstGeom>
        </p:spPr>
      </p:pic>
      <p:pic>
        <p:nvPicPr>
          <p:cNvPr id="17" name="Picture 16"/>
          <p:cNvPicPr>
            <a:picLocks noChangeAspect="1"/>
          </p:cNvPicPr>
          <p:nvPr/>
        </p:nvPicPr>
        <p:blipFill>
          <a:blip r:embed="rId5"/>
          <a:stretch>
            <a:fillRect/>
          </a:stretch>
        </p:blipFill>
        <p:spPr>
          <a:xfrm>
            <a:off x="216482" y="1344452"/>
            <a:ext cx="1298774" cy="1018239"/>
          </a:xfrm>
          <a:prstGeom prst="rect">
            <a:avLst/>
          </a:prstGeom>
        </p:spPr>
      </p:pic>
      <p:pic>
        <p:nvPicPr>
          <p:cNvPr id="18" name="Picture 17"/>
          <p:cNvPicPr>
            <a:picLocks noChangeAspect="1"/>
          </p:cNvPicPr>
          <p:nvPr/>
        </p:nvPicPr>
        <p:blipFill>
          <a:blip r:embed="rId6"/>
          <a:stretch>
            <a:fillRect/>
          </a:stretch>
        </p:blipFill>
        <p:spPr>
          <a:xfrm>
            <a:off x="4697430" y="5709566"/>
            <a:ext cx="1298775" cy="1018239"/>
          </a:xfrm>
          <a:prstGeom prst="rect">
            <a:avLst/>
          </a:prstGeom>
        </p:spPr>
      </p:pic>
      <p:grpSp>
        <p:nvGrpSpPr>
          <p:cNvPr id="10" name="Group 9"/>
          <p:cNvGrpSpPr/>
          <p:nvPr/>
        </p:nvGrpSpPr>
        <p:grpSpPr>
          <a:xfrm>
            <a:off x="544267" y="352632"/>
            <a:ext cx="4918243" cy="584775"/>
            <a:chOff x="657169" y="110935"/>
            <a:chExt cx="4918243" cy="584775"/>
          </a:xfrm>
        </p:grpSpPr>
        <p:sp>
          <p:nvSpPr>
            <p:cNvPr id="11" name="Rounded Rectangle 10"/>
            <p:cNvSpPr/>
            <p:nvPr/>
          </p:nvSpPr>
          <p:spPr>
            <a:xfrm>
              <a:off x="657169" y="110935"/>
              <a:ext cx="4918243" cy="584420"/>
            </a:xfrm>
            <a:prstGeom prst="roundRect">
              <a:avLst>
                <a:gd name="adj" fmla="val 23902"/>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57169" y="110935"/>
              <a:ext cx="4868815" cy="584775"/>
            </a:xfrm>
            <a:prstGeom prst="rect">
              <a:avLst/>
            </a:prstGeom>
            <a:noFill/>
          </p:spPr>
          <p:txBody>
            <a:bodyPr wrap="square" rtlCol="0">
              <a:spAutoFit/>
            </a:bodyPr>
            <a:lstStyle/>
            <a:p>
              <a:pPr algn="just"/>
              <a:r>
                <a:rPr lang="en-US" sz="1600" dirty="0" smtClean="0"/>
                <a:t>Model and algorithm, specific for G</a:t>
              </a:r>
              <a:r>
                <a:rPr lang="en-US" sz="1600" baseline="-25000" dirty="0"/>
                <a:t>2</a:t>
              </a:r>
              <a:r>
                <a:rPr lang="en-US" sz="1600" dirty="0" smtClean="0"/>
                <a:t> patients, identifying odds for death after their lung cancer surgery </a:t>
              </a:r>
              <a:endParaRPr lang="en-US" sz="1600" dirty="0"/>
            </a:p>
          </p:txBody>
        </p:sp>
      </p:grpSp>
      <p:sp>
        <p:nvSpPr>
          <p:cNvPr id="13" name="TextBox 12"/>
          <p:cNvSpPr txBox="1"/>
          <p:nvPr/>
        </p:nvSpPr>
        <p:spPr>
          <a:xfrm>
            <a:off x="5621685" y="0"/>
            <a:ext cx="6407905" cy="1384995"/>
          </a:xfrm>
          <a:prstGeom prst="rect">
            <a:avLst/>
          </a:prstGeom>
          <a:noFill/>
        </p:spPr>
        <p:txBody>
          <a:bodyPr wrap="square" rtlCol="0">
            <a:spAutoFit/>
          </a:bodyPr>
          <a:lstStyle/>
          <a:p>
            <a:pPr marL="342900" indent="-342900">
              <a:buFont typeface="+mj-lt"/>
              <a:buAutoNum type="arabicPeriod"/>
            </a:pPr>
            <a:r>
              <a:rPr lang="en-US" sz="1400" dirty="0" smtClean="0">
                <a:solidFill>
                  <a:schemeClr val="accent5">
                    <a:lumMod val="75000"/>
                  </a:schemeClr>
                </a:solidFill>
              </a:rPr>
              <a:t>Compare adjacency matrices of </a:t>
            </a:r>
            <a:r>
              <a:rPr lang="en-US" sz="1400" dirty="0" err="1" smtClean="0">
                <a:solidFill>
                  <a:schemeClr val="accent5">
                    <a:lumMod val="75000"/>
                  </a:schemeClr>
                </a:solidFill>
              </a:rPr>
              <a:t>PCp</a:t>
            </a:r>
            <a:r>
              <a:rPr lang="en-US" sz="1400" dirty="0" smtClean="0">
                <a:solidFill>
                  <a:schemeClr val="accent5">
                    <a:lumMod val="75000"/>
                  </a:schemeClr>
                </a:solidFill>
              </a:rPr>
              <a:t> to stored matrices, representing G</a:t>
            </a:r>
            <a:r>
              <a:rPr lang="en-US" sz="1400" baseline="-25000" dirty="0">
                <a:solidFill>
                  <a:schemeClr val="accent5">
                    <a:lumMod val="75000"/>
                  </a:schemeClr>
                </a:solidFill>
              </a:rPr>
              <a:t>2</a:t>
            </a:r>
            <a:r>
              <a:rPr lang="en-US" sz="1400" dirty="0" smtClean="0">
                <a:solidFill>
                  <a:schemeClr val="accent5">
                    <a:lumMod val="75000"/>
                  </a:schemeClr>
                </a:solidFill>
              </a:rPr>
              <a:t>-specific informative HL’s and  edge weights and compute x-y similarity coordinates</a:t>
            </a:r>
          </a:p>
          <a:p>
            <a:pPr marL="342900" indent="-342900">
              <a:buFont typeface="+mj-lt"/>
              <a:buAutoNum type="arabicPeriod"/>
            </a:pPr>
            <a:r>
              <a:rPr lang="en-US" sz="1400" dirty="0" smtClean="0">
                <a:solidFill>
                  <a:schemeClr val="accent5">
                    <a:lumMod val="75000"/>
                  </a:schemeClr>
                </a:solidFill>
              </a:rPr>
              <a:t>Identify where in red/blue (death/alive) boundaries </a:t>
            </a:r>
            <a:r>
              <a:rPr lang="en-US" sz="1400" dirty="0" err="1" smtClean="0">
                <a:solidFill>
                  <a:schemeClr val="accent5">
                    <a:lumMod val="75000"/>
                  </a:schemeClr>
                </a:solidFill>
              </a:rPr>
              <a:t>PCp</a:t>
            </a:r>
            <a:r>
              <a:rPr lang="en-US" sz="1400" dirty="0" smtClean="0">
                <a:solidFill>
                  <a:schemeClr val="accent5">
                    <a:lumMod val="75000"/>
                  </a:schemeClr>
                </a:solidFill>
              </a:rPr>
              <a:t> localizes – output odds for adverse event for the patient</a:t>
            </a:r>
            <a:endParaRPr lang="en-US" sz="1400" baseline="-25000" dirty="0" smtClean="0">
              <a:solidFill>
                <a:schemeClr val="accent5">
                  <a:lumMod val="75000"/>
                </a:schemeClr>
              </a:solidFill>
            </a:endParaRPr>
          </a:p>
          <a:p>
            <a:pPr marL="342900" indent="-342900">
              <a:buFont typeface="+mj-lt"/>
              <a:buAutoNum type="arabicPeriod"/>
            </a:pPr>
            <a:r>
              <a:rPr lang="en-US" sz="1400" dirty="0" smtClean="0">
                <a:solidFill>
                  <a:schemeClr val="accent5">
                    <a:lumMod val="75000"/>
                  </a:schemeClr>
                </a:solidFill>
              </a:rPr>
              <a:t>Output the clinical features characterizing the death/alive section identified for the patient, with highlighted ones that match patient’s </a:t>
            </a:r>
            <a:r>
              <a:rPr lang="en-US" sz="1400" dirty="0" err="1" smtClean="0">
                <a:solidFill>
                  <a:schemeClr val="accent5">
                    <a:lumMod val="75000"/>
                  </a:schemeClr>
                </a:solidFill>
              </a:rPr>
              <a:t>PCp</a:t>
            </a:r>
            <a:endParaRPr lang="en-US" sz="1400" dirty="0">
              <a:solidFill>
                <a:schemeClr val="accent5">
                  <a:lumMod val="75000"/>
                </a:schemeClr>
              </a:solidFill>
            </a:endParaRPr>
          </a:p>
        </p:txBody>
      </p:sp>
      <p:sp>
        <p:nvSpPr>
          <p:cNvPr id="14" name="TextBox 13"/>
          <p:cNvSpPr txBox="1"/>
          <p:nvPr/>
        </p:nvSpPr>
        <p:spPr>
          <a:xfrm>
            <a:off x="3973189" y="5203178"/>
            <a:ext cx="603050" cy="369332"/>
          </a:xfrm>
          <a:prstGeom prst="rect">
            <a:avLst/>
          </a:prstGeom>
          <a:noFill/>
        </p:spPr>
        <p:txBody>
          <a:bodyPr wrap="none" rtlCol="0">
            <a:spAutoFit/>
          </a:bodyPr>
          <a:lstStyle/>
          <a:p>
            <a:r>
              <a:rPr lang="en-US" b="1" i="1" dirty="0" smtClean="0">
                <a:solidFill>
                  <a:srgbClr val="FF0066"/>
                </a:solidFill>
              </a:rPr>
              <a:t>D</a:t>
            </a:r>
            <a:r>
              <a:rPr lang="en-US" b="1" i="1" baseline="-25000" dirty="0" smtClean="0">
                <a:solidFill>
                  <a:srgbClr val="FF0066"/>
                </a:solidFill>
              </a:rPr>
              <a:t>(G2)</a:t>
            </a:r>
            <a:endParaRPr lang="en-US" b="1" i="1" baseline="-25000" dirty="0">
              <a:solidFill>
                <a:srgbClr val="FF0066"/>
              </a:solidFill>
            </a:endParaRPr>
          </a:p>
        </p:txBody>
      </p:sp>
      <p:sp>
        <p:nvSpPr>
          <p:cNvPr id="15" name="TextBox 14"/>
          <p:cNvSpPr txBox="1"/>
          <p:nvPr/>
        </p:nvSpPr>
        <p:spPr>
          <a:xfrm>
            <a:off x="1699328" y="2670372"/>
            <a:ext cx="596638" cy="369332"/>
          </a:xfrm>
          <a:prstGeom prst="rect">
            <a:avLst/>
          </a:prstGeom>
          <a:noFill/>
        </p:spPr>
        <p:txBody>
          <a:bodyPr wrap="none" rtlCol="0">
            <a:spAutoFit/>
          </a:bodyPr>
          <a:lstStyle/>
          <a:p>
            <a:r>
              <a:rPr lang="en-US" b="1" i="1" dirty="0" smtClean="0">
                <a:solidFill>
                  <a:srgbClr val="0000FF"/>
                </a:solidFill>
              </a:rPr>
              <a:t>A</a:t>
            </a:r>
            <a:r>
              <a:rPr lang="en-US" b="1" i="1" baseline="-25000" dirty="0" smtClean="0">
                <a:solidFill>
                  <a:srgbClr val="0000FF"/>
                </a:solidFill>
              </a:rPr>
              <a:t>(G2)</a:t>
            </a:r>
            <a:endParaRPr lang="en-US" b="1" i="1" baseline="-25000" dirty="0">
              <a:solidFill>
                <a:srgbClr val="0000FF"/>
              </a:solidFill>
            </a:endParaRPr>
          </a:p>
        </p:txBody>
      </p:sp>
    </p:spTree>
    <p:extLst>
      <p:ext uri="{BB962C8B-B14F-4D97-AF65-F5344CB8AC3E}">
        <p14:creationId xmlns:p14="http://schemas.microsoft.com/office/powerpoint/2010/main" val="9165342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410690" cy="369332"/>
          </a:xfrm>
          <a:prstGeom prst="rect">
            <a:avLst/>
          </a:prstGeom>
          <a:solidFill>
            <a:srgbClr val="92D050"/>
          </a:solidFill>
        </p:spPr>
        <p:txBody>
          <a:bodyPr wrap="none" rtlCol="0">
            <a:spAutoFit/>
          </a:bodyPr>
          <a:lstStyle/>
          <a:p>
            <a:r>
              <a:rPr lang="en-US" b="1" dirty="0" smtClean="0"/>
              <a:t>G</a:t>
            </a:r>
            <a:r>
              <a:rPr lang="en-US" b="1" baseline="-25000" dirty="0"/>
              <a:t>3</a:t>
            </a:r>
          </a:p>
        </p:txBody>
      </p:sp>
      <p:pic>
        <p:nvPicPr>
          <p:cNvPr id="3" name="Picture 2"/>
          <p:cNvPicPr>
            <a:picLocks noChangeAspect="1"/>
          </p:cNvPicPr>
          <p:nvPr/>
        </p:nvPicPr>
        <p:blipFill>
          <a:blip r:embed="rId2"/>
          <a:stretch>
            <a:fillRect/>
          </a:stretch>
        </p:blipFill>
        <p:spPr>
          <a:xfrm>
            <a:off x="842485" y="0"/>
            <a:ext cx="4075661" cy="3429000"/>
          </a:xfrm>
          <a:prstGeom prst="rect">
            <a:avLst/>
          </a:prstGeom>
        </p:spPr>
      </p:pic>
      <p:pic>
        <p:nvPicPr>
          <p:cNvPr id="4" name="Picture 3"/>
          <p:cNvPicPr>
            <a:picLocks noChangeAspect="1"/>
          </p:cNvPicPr>
          <p:nvPr/>
        </p:nvPicPr>
        <p:blipFill>
          <a:blip r:embed="rId3"/>
          <a:stretch>
            <a:fillRect/>
          </a:stretch>
        </p:blipFill>
        <p:spPr>
          <a:xfrm>
            <a:off x="7098435" y="0"/>
            <a:ext cx="4055533" cy="3412067"/>
          </a:xfrm>
          <a:prstGeom prst="rect">
            <a:avLst/>
          </a:prstGeom>
        </p:spPr>
      </p:pic>
      <p:pic>
        <p:nvPicPr>
          <p:cNvPr id="5" name="Picture 4"/>
          <p:cNvPicPr>
            <a:picLocks noChangeAspect="1"/>
          </p:cNvPicPr>
          <p:nvPr/>
        </p:nvPicPr>
        <p:blipFill>
          <a:blip r:embed="rId4"/>
          <a:stretch>
            <a:fillRect/>
          </a:stretch>
        </p:blipFill>
        <p:spPr>
          <a:xfrm>
            <a:off x="1350429" y="3564467"/>
            <a:ext cx="3293533" cy="3293533"/>
          </a:xfrm>
          <a:prstGeom prst="rect">
            <a:avLst/>
          </a:prstGeom>
        </p:spPr>
      </p:pic>
      <p:pic>
        <p:nvPicPr>
          <p:cNvPr id="6" name="Picture 5"/>
          <p:cNvPicPr>
            <a:picLocks noChangeAspect="1"/>
          </p:cNvPicPr>
          <p:nvPr/>
        </p:nvPicPr>
        <p:blipFill>
          <a:blip r:embed="rId5"/>
          <a:stretch>
            <a:fillRect/>
          </a:stretch>
        </p:blipFill>
        <p:spPr>
          <a:xfrm>
            <a:off x="7577064" y="3572933"/>
            <a:ext cx="3285067" cy="3285067"/>
          </a:xfrm>
          <a:prstGeom prst="rect">
            <a:avLst/>
          </a:prstGeom>
        </p:spPr>
      </p:pic>
      <p:sp>
        <p:nvSpPr>
          <p:cNvPr id="7" name="TextBox 6"/>
          <p:cNvSpPr txBox="1"/>
          <p:nvPr/>
        </p:nvSpPr>
        <p:spPr>
          <a:xfrm>
            <a:off x="113288" y="4442528"/>
            <a:ext cx="1148246" cy="923330"/>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200" dirty="0" smtClean="0"/>
              <a:t>Patient’s profiles </a:t>
            </a:r>
            <a:r>
              <a:rPr lang="en-US" b="1" dirty="0" smtClean="0"/>
              <a:t>dissimilar</a:t>
            </a:r>
            <a:r>
              <a:rPr lang="en-US" dirty="0" smtClean="0"/>
              <a:t> </a:t>
            </a:r>
            <a:r>
              <a:rPr lang="en-US" sz="1200" dirty="0" smtClean="0"/>
              <a:t>to HL</a:t>
            </a:r>
            <a:r>
              <a:rPr lang="en-US" sz="1200" baseline="-25000" dirty="0" smtClean="0"/>
              <a:t>71</a:t>
            </a:r>
            <a:endParaRPr lang="en-US" sz="1200" baseline="-25000" dirty="0"/>
          </a:p>
        </p:txBody>
      </p:sp>
      <p:sp>
        <p:nvSpPr>
          <p:cNvPr id="8" name="TextBox 7"/>
          <p:cNvSpPr txBox="1"/>
          <p:nvPr/>
        </p:nvSpPr>
        <p:spPr>
          <a:xfrm>
            <a:off x="4693876" y="4442528"/>
            <a:ext cx="1148246" cy="92333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1200" dirty="0" smtClean="0"/>
              <a:t>Patient’s profiles </a:t>
            </a:r>
            <a:r>
              <a:rPr lang="en-US" b="1" dirty="0" smtClean="0"/>
              <a:t>similar </a:t>
            </a:r>
          </a:p>
          <a:p>
            <a:pPr algn="ctr"/>
            <a:r>
              <a:rPr lang="en-US" sz="1200" dirty="0" smtClean="0"/>
              <a:t>to HL</a:t>
            </a:r>
            <a:r>
              <a:rPr lang="en-US" sz="1200" baseline="-25000" dirty="0" smtClean="0"/>
              <a:t>71</a:t>
            </a:r>
            <a:endParaRPr lang="en-US" sz="1200" baseline="-25000" dirty="0"/>
          </a:p>
        </p:txBody>
      </p:sp>
      <p:sp>
        <p:nvSpPr>
          <p:cNvPr id="9" name="Rectangle 8"/>
          <p:cNvSpPr/>
          <p:nvPr/>
        </p:nvSpPr>
        <p:spPr>
          <a:xfrm>
            <a:off x="6060933" y="0"/>
            <a:ext cx="68335" cy="6858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6363364" y="4442528"/>
            <a:ext cx="1148246" cy="923330"/>
          </a:xfrm>
          <a:prstGeom prst="rect">
            <a:avLst/>
          </a:prstGeom>
          <a:solidFill>
            <a:schemeClr val="tx2">
              <a:lumMod val="40000"/>
              <a:lumOff val="60000"/>
            </a:schemeClr>
          </a:solidFill>
          <a:ln>
            <a:solidFill>
              <a:schemeClr val="tx1"/>
            </a:solidFill>
          </a:ln>
        </p:spPr>
        <p:txBody>
          <a:bodyPr wrap="square" rtlCol="0">
            <a:spAutoFit/>
          </a:bodyPr>
          <a:lstStyle/>
          <a:p>
            <a:pPr algn="ctr"/>
            <a:r>
              <a:rPr lang="en-US" sz="1200" dirty="0" smtClean="0"/>
              <a:t>Patient’s profiles </a:t>
            </a:r>
            <a:r>
              <a:rPr lang="en-US" b="1" dirty="0" smtClean="0"/>
              <a:t>dissimilar</a:t>
            </a:r>
            <a:r>
              <a:rPr lang="en-US" dirty="0" smtClean="0"/>
              <a:t> </a:t>
            </a:r>
            <a:r>
              <a:rPr lang="en-US" sz="1200" dirty="0" smtClean="0"/>
              <a:t>to HL</a:t>
            </a:r>
            <a:r>
              <a:rPr lang="en-US" sz="1200" baseline="-25000" dirty="0" smtClean="0"/>
              <a:t>48</a:t>
            </a:r>
            <a:endParaRPr lang="en-US" sz="1200" baseline="-25000" dirty="0"/>
          </a:p>
        </p:txBody>
      </p:sp>
      <p:sp>
        <p:nvSpPr>
          <p:cNvPr id="11" name="TextBox 10"/>
          <p:cNvSpPr txBox="1"/>
          <p:nvPr/>
        </p:nvSpPr>
        <p:spPr>
          <a:xfrm>
            <a:off x="10943952" y="4442528"/>
            <a:ext cx="1148246" cy="923330"/>
          </a:xfrm>
          <a:prstGeom prst="rect">
            <a:avLst/>
          </a:prstGeom>
          <a:solidFill>
            <a:schemeClr val="accent6">
              <a:lumMod val="60000"/>
              <a:lumOff val="40000"/>
            </a:schemeClr>
          </a:solidFill>
          <a:ln>
            <a:solidFill>
              <a:schemeClr val="tx1"/>
            </a:solidFill>
          </a:ln>
        </p:spPr>
        <p:txBody>
          <a:bodyPr wrap="square" rtlCol="0">
            <a:spAutoFit/>
          </a:bodyPr>
          <a:lstStyle/>
          <a:p>
            <a:pPr algn="ctr"/>
            <a:r>
              <a:rPr lang="en-US" sz="1200" dirty="0" smtClean="0"/>
              <a:t>Patient’s profiles </a:t>
            </a:r>
            <a:r>
              <a:rPr lang="en-US" b="1" dirty="0" smtClean="0"/>
              <a:t>similar </a:t>
            </a:r>
          </a:p>
          <a:p>
            <a:pPr algn="ctr"/>
            <a:r>
              <a:rPr lang="en-US" sz="1200" dirty="0" smtClean="0"/>
              <a:t>to HL</a:t>
            </a:r>
            <a:r>
              <a:rPr lang="en-US" sz="1200" baseline="-25000" dirty="0" smtClean="0"/>
              <a:t>48</a:t>
            </a:r>
            <a:endParaRPr lang="en-US" sz="1200" baseline="-25000" dirty="0"/>
          </a:p>
        </p:txBody>
      </p:sp>
      <p:sp>
        <p:nvSpPr>
          <p:cNvPr id="12" name="TextBox 11"/>
          <p:cNvSpPr txBox="1"/>
          <p:nvPr/>
        </p:nvSpPr>
        <p:spPr>
          <a:xfrm>
            <a:off x="2622064" y="1529834"/>
            <a:ext cx="583814" cy="369332"/>
          </a:xfrm>
          <a:prstGeom prst="rect">
            <a:avLst/>
          </a:prstGeom>
          <a:noFill/>
        </p:spPr>
        <p:txBody>
          <a:bodyPr wrap="none" rtlCol="0">
            <a:spAutoFit/>
          </a:bodyPr>
          <a:lstStyle/>
          <a:p>
            <a:r>
              <a:rPr lang="en-US" dirty="0" smtClean="0"/>
              <a:t>HL</a:t>
            </a:r>
            <a:r>
              <a:rPr lang="en-US" baseline="-25000" dirty="0" smtClean="0"/>
              <a:t>71</a:t>
            </a:r>
            <a:endParaRPr lang="en-US" baseline="-25000" dirty="0"/>
          </a:p>
        </p:txBody>
      </p:sp>
      <p:sp>
        <p:nvSpPr>
          <p:cNvPr id="13" name="TextBox 12"/>
          <p:cNvSpPr txBox="1"/>
          <p:nvPr/>
        </p:nvSpPr>
        <p:spPr>
          <a:xfrm>
            <a:off x="8839515" y="1529834"/>
            <a:ext cx="583814" cy="369332"/>
          </a:xfrm>
          <a:prstGeom prst="rect">
            <a:avLst/>
          </a:prstGeom>
          <a:noFill/>
        </p:spPr>
        <p:txBody>
          <a:bodyPr wrap="none" rtlCol="0">
            <a:spAutoFit/>
          </a:bodyPr>
          <a:lstStyle/>
          <a:p>
            <a:r>
              <a:rPr lang="en-US" dirty="0" smtClean="0"/>
              <a:t>HL</a:t>
            </a:r>
            <a:r>
              <a:rPr lang="en-US" baseline="-25000" dirty="0" smtClean="0"/>
              <a:t>48</a:t>
            </a:r>
            <a:endParaRPr lang="en-US" baseline="-25000" dirty="0"/>
          </a:p>
        </p:txBody>
      </p:sp>
      <p:pic>
        <p:nvPicPr>
          <p:cNvPr id="14" name="Picture 13"/>
          <p:cNvPicPr>
            <a:picLocks noChangeAspect="1"/>
          </p:cNvPicPr>
          <p:nvPr/>
        </p:nvPicPr>
        <p:blipFill rotWithShape="1">
          <a:blip r:embed="rId6"/>
          <a:srcRect l="15452" t="24201" r="15297" b="36338"/>
          <a:stretch/>
        </p:blipFill>
        <p:spPr>
          <a:xfrm>
            <a:off x="2359299" y="3638322"/>
            <a:ext cx="416560" cy="167296"/>
          </a:xfrm>
          <a:prstGeom prst="rect">
            <a:avLst/>
          </a:prstGeom>
        </p:spPr>
      </p:pic>
      <p:pic>
        <p:nvPicPr>
          <p:cNvPr id="15" name="Picture 14"/>
          <p:cNvPicPr>
            <a:picLocks noChangeAspect="1"/>
          </p:cNvPicPr>
          <p:nvPr/>
        </p:nvPicPr>
        <p:blipFill rotWithShape="1">
          <a:blip r:embed="rId7"/>
          <a:srcRect l="17474" t="24665" r="18935" b="28507"/>
          <a:stretch/>
        </p:blipFill>
        <p:spPr>
          <a:xfrm>
            <a:off x="3592865" y="3639946"/>
            <a:ext cx="416915" cy="197212"/>
          </a:xfrm>
          <a:prstGeom prst="rect">
            <a:avLst/>
          </a:prstGeom>
        </p:spPr>
      </p:pic>
      <p:pic>
        <p:nvPicPr>
          <p:cNvPr id="16" name="Picture 15"/>
          <p:cNvPicPr>
            <a:picLocks noChangeAspect="1"/>
          </p:cNvPicPr>
          <p:nvPr/>
        </p:nvPicPr>
        <p:blipFill rotWithShape="1">
          <a:blip r:embed="rId6"/>
          <a:srcRect l="15452" t="24201" r="15297" b="36338"/>
          <a:stretch/>
        </p:blipFill>
        <p:spPr>
          <a:xfrm>
            <a:off x="8573982" y="3662223"/>
            <a:ext cx="416560" cy="167296"/>
          </a:xfrm>
          <a:prstGeom prst="rect">
            <a:avLst/>
          </a:prstGeom>
        </p:spPr>
      </p:pic>
      <p:pic>
        <p:nvPicPr>
          <p:cNvPr id="17" name="Picture 16"/>
          <p:cNvPicPr>
            <a:picLocks noChangeAspect="1"/>
          </p:cNvPicPr>
          <p:nvPr/>
        </p:nvPicPr>
        <p:blipFill rotWithShape="1">
          <a:blip r:embed="rId7"/>
          <a:srcRect l="17474" t="24665" r="18935" b="28507"/>
          <a:stretch/>
        </p:blipFill>
        <p:spPr>
          <a:xfrm>
            <a:off x="9823732" y="3647663"/>
            <a:ext cx="416915" cy="197212"/>
          </a:xfrm>
          <a:prstGeom prst="rect">
            <a:avLst/>
          </a:prstGeom>
        </p:spPr>
      </p:pic>
      <p:sp>
        <p:nvSpPr>
          <p:cNvPr id="18" name="Rounded Rectangle 17"/>
          <p:cNvSpPr/>
          <p:nvPr/>
        </p:nvSpPr>
        <p:spPr>
          <a:xfrm>
            <a:off x="5205292" y="56644"/>
            <a:ext cx="1781416" cy="882032"/>
          </a:xfrm>
          <a:prstGeom prst="roundRect">
            <a:avLst>
              <a:gd name="adj" fmla="val 23089"/>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122 landmark clinical profiles (HL</a:t>
            </a:r>
            <a:r>
              <a:rPr lang="en-US" baseline="-25000" dirty="0" smtClean="0">
                <a:solidFill>
                  <a:schemeClr val="tx1"/>
                </a:solidFill>
              </a:rPr>
              <a:t>1 </a:t>
            </a:r>
            <a:r>
              <a:rPr lang="en-US" dirty="0" smtClean="0">
                <a:solidFill>
                  <a:schemeClr val="tx1"/>
                </a:solidFill>
              </a:rPr>
              <a:t>… HL</a:t>
            </a:r>
            <a:r>
              <a:rPr lang="en-US" baseline="-25000" dirty="0" smtClean="0">
                <a:solidFill>
                  <a:schemeClr val="tx1"/>
                </a:solidFill>
              </a:rPr>
              <a:t>122</a:t>
            </a:r>
            <a:r>
              <a:rPr lang="en-US" dirty="0" smtClean="0">
                <a:solidFill>
                  <a:schemeClr val="tx1"/>
                </a:solidFill>
              </a:rPr>
              <a:t>)</a:t>
            </a:r>
            <a:endParaRPr lang="en-US" dirty="0">
              <a:solidFill>
                <a:schemeClr val="tx1"/>
              </a:solidFill>
            </a:endParaRPr>
          </a:p>
        </p:txBody>
      </p:sp>
      <p:sp>
        <p:nvSpPr>
          <p:cNvPr id="19" name="Left-Right Arrow Callout 18"/>
          <p:cNvSpPr/>
          <p:nvPr/>
        </p:nvSpPr>
        <p:spPr>
          <a:xfrm>
            <a:off x="4911579" y="1518735"/>
            <a:ext cx="2368841" cy="1245949"/>
          </a:xfrm>
          <a:prstGeom prst="leftRightArrowCallout">
            <a:avLst>
              <a:gd name="adj1" fmla="val 21703"/>
              <a:gd name="adj2" fmla="val 17407"/>
              <a:gd name="adj3" fmla="val 18308"/>
              <a:gd name="adj4" fmla="val 72072"/>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Systematic search for clinical profile landmarks, “grouping” the </a:t>
            </a:r>
            <a:r>
              <a:rPr lang="en-US" sz="1200" b="1" dirty="0" smtClean="0">
                <a:solidFill>
                  <a:schemeClr val="tx1"/>
                </a:solidFill>
              </a:rPr>
              <a:t>D</a:t>
            </a:r>
            <a:r>
              <a:rPr lang="en-US" sz="1200" dirty="0" smtClean="0">
                <a:solidFill>
                  <a:schemeClr val="tx1"/>
                </a:solidFill>
              </a:rPr>
              <a:t> and </a:t>
            </a:r>
            <a:r>
              <a:rPr lang="en-US" sz="1200" b="1" dirty="0" smtClean="0">
                <a:solidFill>
                  <a:schemeClr val="tx1"/>
                </a:solidFill>
              </a:rPr>
              <a:t>A</a:t>
            </a:r>
            <a:r>
              <a:rPr lang="en-US" sz="1200" dirty="0" smtClean="0">
                <a:solidFill>
                  <a:schemeClr val="tx1"/>
                </a:solidFill>
              </a:rPr>
              <a:t> patients with the highest differentiation.  </a:t>
            </a:r>
            <a:endParaRPr lang="en-US" sz="1200" dirty="0">
              <a:solidFill>
                <a:schemeClr val="tx1"/>
              </a:solidFill>
            </a:endParaRPr>
          </a:p>
        </p:txBody>
      </p:sp>
      <p:sp>
        <p:nvSpPr>
          <p:cNvPr id="20" name="Down Arrow 19"/>
          <p:cNvSpPr/>
          <p:nvPr/>
        </p:nvSpPr>
        <p:spPr>
          <a:xfrm>
            <a:off x="5963615" y="938676"/>
            <a:ext cx="259160" cy="580059"/>
          </a:xfrm>
          <a:prstGeom prst="downArrow">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8444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4075660" cy="3429000"/>
          </a:xfrm>
          <a:prstGeom prst="rect">
            <a:avLst/>
          </a:prstGeom>
        </p:spPr>
      </p:pic>
      <p:sp>
        <p:nvSpPr>
          <p:cNvPr id="2" name="TextBox 1"/>
          <p:cNvSpPr txBox="1"/>
          <p:nvPr/>
        </p:nvSpPr>
        <p:spPr>
          <a:xfrm>
            <a:off x="0" y="0"/>
            <a:ext cx="410690" cy="369332"/>
          </a:xfrm>
          <a:prstGeom prst="rect">
            <a:avLst/>
          </a:prstGeom>
          <a:solidFill>
            <a:srgbClr val="92D050"/>
          </a:solidFill>
        </p:spPr>
        <p:txBody>
          <a:bodyPr wrap="none" rtlCol="0">
            <a:spAutoFit/>
          </a:bodyPr>
          <a:lstStyle/>
          <a:p>
            <a:r>
              <a:rPr lang="en-US" b="1" dirty="0" smtClean="0"/>
              <a:t>G</a:t>
            </a:r>
            <a:r>
              <a:rPr lang="en-US" b="1" baseline="-25000" dirty="0"/>
              <a:t>3</a:t>
            </a:r>
          </a:p>
        </p:txBody>
      </p:sp>
      <p:pic>
        <p:nvPicPr>
          <p:cNvPr id="4" name="Picture 3"/>
          <p:cNvPicPr>
            <a:picLocks noChangeAspect="1"/>
          </p:cNvPicPr>
          <p:nvPr/>
        </p:nvPicPr>
        <p:blipFill>
          <a:blip r:embed="rId3"/>
          <a:stretch>
            <a:fillRect/>
          </a:stretch>
        </p:blipFill>
        <p:spPr>
          <a:xfrm>
            <a:off x="4058170" y="0"/>
            <a:ext cx="4075659" cy="3428999"/>
          </a:xfrm>
          <a:prstGeom prst="rect">
            <a:avLst/>
          </a:prstGeom>
        </p:spPr>
      </p:pic>
      <p:pic>
        <p:nvPicPr>
          <p:cNvPr id="5" name="Picture 4"/>
          <p:cNvPicPr>
            <a:picLocks noChangeAspect="1"/>
          </p:cNvPicPr>
          <p:nvPr/>
        </p:nvPicPr>
        <p:blipFill>
          <a:blip r:embed="rId4"/>
          <a:stretch>
            <a:fillRect/>
          </a:stretch>
        </p:blipFill>
        <p:spPr>
          <a:xfrm>
            <a:off x="8116340" y="1"/>
            <a:ext cx="4075659" cy="3428999"/>
          </a:xfrm>
          <a:prstGeom prst="rect">
            <a:avLst/>
          </a:prstGeom>
        </p:spPr>
      </p:pic>
      <p:pic>
        <p:nvPicPr>
          <p:cNvPr id="6" name="Picture 5"/>
          <p:cNvPicPr>
            <a:picLocks noChangeAspect="1"/>
          </p:cNvPicPr>
          <p:nvPr/>
        </p:nvPicPr>
        <p:blipFill>
          <a:blip r:embed="rId5"/>
          <a:stretch>
            <a:fillRect/>
          </a:stretch>
        </p:blipFill>
        <p:spPr>
          <a:xfrm>
            <a:off x="340789" y="3539065"/>
            <a:ext cx="3166533" cy="3166533"/>
          </a:xfrm>
          <a:prstGeom prst="rect">
            <a:avLst/>
          </a:prstGeom>
        </p:spPr>
      </p:pic>
      <p:pic>
        <p:nvPicPr>
          <p:cNvPr id="7" name="Picture 6"/>
          <p:cNvPicPr>
            <a:picLocks noChangeAspect="1"/>
          </p:cNvPicPr>
          <p:nvPr/>
        </p:nvPicPr>
        <p:blipFill>
          <a:blip r:embed="rId6"/>
          <a:stretch>
            <a:fillRect/>
          </a:stretch>
        </p:blipFill>
        <p:spPr>
          <a:xfrm>
            <a:off x="4385734" y="3539065"/>
            <a:ext cx="3166533" cy="3166533"/>
          </a:xfrm>
          <a:prstGeom prst="rect">
            <a:avLst/>
          </a:prstGeom>
        </p:spPr>
      </p:pic>
      <p:pic>
        <p:nvPicPr>
          <p:cNvPr id="8" name="Picture 7"/>
          <p:cNvPicPr>
            <a:picLocks noChangeAspect="1"/>
          </p:cNvPicPr>
          <p:nvPr/>
        </p:nvPicPr>
        <p:blipFill>
          <a:blip r:embed="rId7"/>
          <a:stretch>
            <a:fillRect/>
          </a:stretch>
        </p:blipFill>
        <p:spPr>
          <a:xfrm>
            <a:off x="8337943" y="3539065"/>
            <a:ext cx="3166533" cy="3166533"/>
          </a:xfrm>
          <a:prstGeom prst="rect">
            <a:avLst/>
          </a:prstGeom>
        </p:spPr>
      </p:pic>
      <p:sp>
        <p:nvSpPr>
          <p:cNvPr id="9" name="Rectangle 8"/>
          <p:cNvSpPr/>
          <p:nvPr/>
        </p:nvSpPr>
        <p:spPr>
          <a:xfrm>
            <a:off x="4070106" y="-1"/>
            <a:ext cx="83618" cy="6858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100837" y="0"/>
            <a:ext cx="83618" cy="6858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8"/>
          <a:srcRect r="78981"/>
          <a:stretch/>
        </p:blipFill>
        <p:spPr>
          <a:xfrm>
            <a:off x="285753" y="5857436"/>
            <a:ext cx="682353" cy="546212"/>
          </a:xfrm>
          <a:prstGeom prst="rect">
            <a:avLst/>
          </a:prstGeom>
        </p:spPr>
      </p:pic>
      <p:pic>
        <p:nvPicPr>
          <p:cNvPr id="12" name="Picture 11"/>
          <p:cNvPicPr>
            <a:picLocks noChangeAspect="1"/>
          </p:cNvPicPr>
          <p:nvPr/>
        </p:nvPicPr>
        <p:blipFill rotWithShape="1">
          <a:blip r:embed="rId8"/>
          <a:srcRect l="79682" r="-188"/>
          <a:stretch/>
        </p:blipFill>
        <p:spPr>
          <a:xfrm>
            <a:off x="3344335" y="5884934"/>
            <a:ext cx="665721" cy="546212"/>
          </a:xfrm>
          <a:prstGeom prst="rect">
            <a:avLst/>
          </a:prstGeom>
        </p:spPr>
      </p:pic>
      <p:pic>
        <p:nvPicPr>
          <p:cNvPr id="13" name="Picture 12"/>
          <p:cNvPicPr>
            <a:picLocks noChangeAspect="1"/>
          </p:cNvPicPr>
          <p:nvPr/>
        </p:nvPicPr>
        <p:blipFill rotWithShape="1">
          <a:blip r:embed="rId8"/>
          <a:srcRect r="78981"/>
          <a:stretch/>
        </p:blipFill>
        <p:spPr>
          <a:xfrm>
            <a:off x="4327152" y="5884934"/>
            <a:ext cx="682353" cy="546212"/>
          </a:xfrm>
          <a:prstGeom prst="rect">
            <a:avLst/>
          </a:prstGeom>
        </p:spPr>
      </p:pic>
      <p:pic>
        <p:nvPicPr>
          <p:cNvPr id="14" name="Picture 13"/>
          <p:cNvPicPr>
            <a:picLocks noChangeAspect="1"/>
          </p:cNvPicPr>
          <p:nvPr/>
        </p:nvPicPr>
        <p:blipFill rotWithShape="1">
          <a:blip r:embed="rId8"/>
          <a:srcRect l="79682" r="-188"/>
          <a:stretch/>
        </p:blipFill>
        <p:spPr>
          <a:xfrm>
            <a:off x="7410873" y="5857436"/>
            <a:ext cx="665721" cy="546212"/>
          </a:xfrm>
          <a:prstGeom prst="rect">
            <a:avLst/>
          </a:prstGeom>
        </p:spPr>
      </p:pic>
      <p:pic>
        <p:nvPicPr>
          <p:cNvPr id="15" name="Picture 14"/>
          <p:cNvPicPr>
            <a:picLocks noChangeAspect="1"/>
          </p:cNvPicPr>
          <p:nvPr/>
        </p:nvPicPr>
        <p:blipFill rotWithShape="1">
          <a:blip r:embed="rId8"/>
          <a:srcRect r="78981"/>
          <a:stretch/>
        </p:blipFill>
        <p:spPr>
          <a:xfrm>
            <a:off x="8300555" y="5843274"/>
            <a:ext cx="682353" cy="546212"/>
          </a:xfrm>
          <a:prstGeom prst="rect">
            <a:avLst/>
          </a:prstGeom>
        </p:spPr>
      </p:pic>
      <p:pic>
        <p:nvPicPr>
          <p:cNvPr id="16" name="Picture 15"/>
          <p:cNvPicPr>
            <a:picLocks noChangeAspect="1"/>
          </p:cNvPicPr>
          <p:nvPr/>
        </p:nvPicPr>
        <p:blipFill rotWithShape="1">
          <a:blip r:embed="rId8"/>
          <a:srcRect l="79682" r="-188"/>
          <a:stretch/>
        </p:blipFill>
        <p:spPr>
          <a:xfrm>
            <a:off x="11478144" y="5843274"/>
            <a:ext cx="665721" cy="546212"/>
          </a:xfrm>
          <a:prstGeom prst="rect">
            <a:avLst/>
          </a:prstGeom>
        </p:spPr>
      </p:pic>
      <p:sp>
        <p:nvSpPr>
          <p:cNvPr id="17" name="TextBox 16"/>
          <p:cNvSpPr txBox="1"/>
          <p:nvPr/>
        </p:nvSpPr>
        <p:spPr>
          <a:xfrm>
            <a:off x="1804643" y="1529833"/>
            <a:ext cx="505267" cy="369332"/>
          </a:xfrm>
          <a:prstGeom prst="rect">
            <a:avLst/>
          </a:prstGeom>
          <a:noFill/>
        </p:spPr>
        <p:txBody>
          <a:bodyPr wrap="none" rtlCol="0">
            <a:spAutoFit/>
          </a:bodyPr>
          <a:lstStyle/>
          <a:p>
            <a:r>
              <a:rPr lang="en-US" dirty="0" smtClean="0"/>
              <a:t>HL</a:t>
            </a:r>
            <a:r>
              <a:rPr lang="en-US" baseline="-25000" dirty="0"/>
              <a:t>3</a:t>
            </a:r>
          </a:p>
        </p:txBody>
      </p:sp>
      <p:sp>
        <p:nvSpPr>
          <p:cNvPr id="18" name="TextBox 17"/>
          <p:cNvSpPr txBox="1"/>
          <p:nvPr/>
        </p:nvSpPr>
        <p:spPr>
          <a:xfrm>
            <a:off x="5920963" y="1529833"/>
            <a:ext cx="583814" cy="369332"/>
          </a:xfrm>
          <a:prstGeom prst="rect">
            <a:avLst/>
          </a:prstGeom>
          <a:noFill/>
        </p:spPr>
        <p:txBody>
          <a:bodyPr wrap="none" rtlCol="0">
            <a:spAutoFit/>
          </a:bodyPr>
          <a:lstStyle/>
          <a:p>
            <a:r>
              <a:rPr lang="en-US" dirty="0" smtClean="0"/>
              <a:t>HL</a:t>
            </a:r>
            <a:r>
              <a:rPr lang="en-US" baseline="-25000" dirty="0" smtClean="0"/>
              <a:t>16</a:t>
            </a:r>
            <a:endParaRPr lang="en-US" baseline="-25000" dirty="0"/>
          </a:p>
        </p:txBody>
      </p:sp>
      <p:sp>
        <p:nvSpPr>
          <p:cNvPr id="19" name="TextBox 18"/>
          <p:cNvSpPr txBox="1"/>
          <p:nvPr/>
        </p:nvSpPr>
        <p:spPr>
          <a:xfrm>
            <a:off x="10019263" y="1529833"/>
            <a:ext cx="505267" cy="369332"/>
          </a:xfrm>
          <a:prstGeom prst="rect">
            <a:avLst/>
          </a:prstGeom>
          <a:noFill/>
        </p:spPr>
        <p:txBody>
          <a:bodyPr wrap="none" rtlCol="0">
            <a:spAutoFit/>
          </a:bodyPr>
          <a:lstStyle/>
          <a:p>
            <a:r>
              <a:rPr lang="en-US" dirty="0" smtClean="0"/>
              <a:t>HL</a:t>
            </a:r>
            <a:r>
              <a:rPr lang="en-US" baseline="-25000" dirty="0"/>
              <a:t>1</a:t>
            </a:r>
          </a:p>
        </p:txBody>
      </p:sp>
      <p:pic>
        <p:nvPicPr>
          <p:cNvPr id="20" name="Picture 19"/>
          <p:cNvPicPr>
            <a:picLocks noChangeAspect="1"/>
          </p:cNvPicPr>
          <p:nvPr/>
        </p:nvPicPr>
        <p:blipFill rotWithShape="1">
          <a:blip r:embed="rId9"/>
          <a:srcRect l="15452" t="24201" r="15297" b="36338"/>
          <a:stretch/>
        </p:blipFill>
        <p:spPr>
          <a:xfrm>
            <a:off x="1100810" y="3612513"/>
            <a:ext cx="416560" cy="167296"/>
          </a:xfrm>
          <a:prstGeom prst="rect">
            <a:avLst/>
          </a:prstGeom>
        </p:spPr>
      </p:pic>
      <p:pic>
        <p:nvPicPr>
          <p:cNvPr id="21" name="Picture 20"/>
          <p:cNvPicPr>
            <a:picLocks noChangeAspect="1"/>
          </p:cNvPicPr>
          <p:nvPr/>
        </p:nvPicPr>
        <p:blipFill rotWithShape="1">
          <a:blip r:embed="rId10"/>
          <a:srcRect l="17474" t="24665" r="18935" b="28507"/>
          <a:stretch/>
        </p:blipFill>
        <p:spPr>
          <a:xfrm>
            <a:off x="2221088" y="3597953"/>
            <a:ext cx="416915" cy="197212"/>
          </a:xfrm>
          <a:prstGeom prst="rect">
            <a:avLst/>
          </a:prstGeom>
        </p:spPr>
      </p:pic>
      <p:pic>
        <p:nvPicPr>
          <p:cNvPr id="22" name="Picture 21"/>
          <p:cNvPicPr>
            <a:picLocks noChangeAspect="1"/>
          </p:cNvPicPr>
          <p:nvPr/>
        </p:nvPicPr>
        <p:blipFill rotWithShape="1">
          <a:blip r:embed="rId9"/>
          <a:srcRect l="15452" t="24201" r="15297" b="36338"/>
          <a:stretch/>
        </p:blipFill>
        <p:spPr>
          <a:xfrm>
            <a:off x="5352186" y="3597157"/>
            <a:ext cx="416560" cy="167296"/>
          </a:xfrm>
          <a:prstGeom prst="rect">
            <a:avLst/>
          </a:prstGeom>
        </p:spPr>
      </p:pic>
      <p:pic>
        <p:nvPicPr>
          <p:cNvPr id="23" name="Picture 22"/>
          <p:cNvPicPr>
            <a:picLocks noChangeAspect="1"/>
          </p:cNvPicPr>
          <p:nvPr/>
        </p:nvPicPr>
        <p:blipFill rotWithShape="1">
          <a:blip r:embed="rId10"/>
          <a:srcRect l="17474" t="24665" r="18935" b="28507"/>
          <a:stretch/>
        </p:blipFill>
        <p:spPr>
          <a:xfrm>
            <a:off x="6528472" y="3604421"/>
            <a:ext cx="416915" cy="197212"/>
          </a:xfrm>
          <a:prstGeom prst="rect">
            <a:avLst/>
          </a:prstGeom>
        </p:spPr>
      </p:pic>
      <p:pic>
        <p:nvPicPr>
          <p:cNvPr id="24" name="Picture 23"/>
          <p:cNvPicPr>
            <a:picLocks noChangeAspect="1"/>
          </p:cNvPicPr>
          <p:nvPr/>
        </p:nvPicPr>
        <p:blipFill rotWithShape="1">
          <a:blip r:embed="rId9"/>
          <a:srcRect l="15452" t="24201" r="15297" b="36338"/>
          <a:stretch/>
        </p:blipFill>
        <p:spPr>
          <a:xfrm>
            <a:off x="9107418" y="3605249"/>
            <a:ext cx="416560" cy="167296"/>
          </a:xfrm>
          <a:prstGeom prst="rect">
            <a:avLst/>
          </a:prstGeom>
        </p:spPr>
      </p:pic>
      <p:pic>
        <p:nvPicPr>
          <p:cNvPr id="25" name="Picture 24"/>
          <p:cNvPicPr>
            <a:picLocks noChangeAspect="1"/>
          </p:cNvPicPr>
          <p:nvPr/>
        </p:nvPicPr>
        <p:blipFill rotWithShape="1">
          <a:blip r:embed="rId10"/>
          <a:srcRect l="17474" t="24665" r="18935" b="28507"/>
          <a:stretch/>
        </p:blipFill>
        <p:spPr>
          <a:xfrm>
            <a:off x="10218968" y="3604421"/>
            <a:ext cx="416915" cy="197212"/>
          </a:xfrm>
          <a:prstGeom prst="rect">
            <a:avLst/>
          </a:prstGeom>
        </p:spPr>
      </p:pic>
    </p:spTree>
    <p:extLst>
      <p:ext uri="{BB962C8B-B14F-4D97-AF65-F5344CB8AC3E}">
        <p14:creationId xmlns:p14="http://schemas.microsoft.com/office/powerpoint/2010/main" val="13965432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67" y="2067577"/>
            <a:ext cx="6068033" cy="4790423"/>
          </a:xfrm>
          <a:prstGeom prst="rect">
            <a:avLst/>
          </a:prstGeom>
        </p:spPr>
      </p:pic>
      <p:pic>
        <p:nvPicPr>
          <p:cNvPr id="4" name="Picture 3"/>
          <p:cNvPicPr>
            <a:picLocks noChangeAspect="1"/>
          </p:cNvPicPr>
          <p:nvPr/>
        </p:nvPicPr>
        <p:blipFill>
          <a:blip r:embed="rId3"/>
          <a:stretch>
            <a:fillRect/>
          </a:stretch>
        </p:blipFill>
        <p:spPr>
          <a:xfrm>
            <a:off x="0" y="-1"/>
            <a:ext cx="2067577" cy="2067577"/>
          </a:xfrm>
          <a:prstGeom prst="rect">
            <a:avLst/>
          </a:prstGeom>
        </p:spPr>
      </p:pic>
      <p:pic>
        <p:nvPicPr>
          <p:cNvPr id="5" name="Picture 4"/>
          <p:cNvPicPr>
            <a:picLocks noChangeAspect="1"/>
          </p:cNvPicPr>
          <p:nvPr/>
        </p:nvPicPr>
        <p:blipFill>
          <a:blip r:embed="rId4"/>
          <a:stretch>
            <a:fillRect/>
          </a:stretch>
        </p:blipFill>
        <p:spPr>
          <a:xfrm>
            <a:off x="2050645" y="0"/>
            <a:ext cx="2067577" cy="2067577"/>
          </a:xfrm>
          <a:prstGeom prst="rect">
            <a:avLst/>
          </a:prstGeom>
        </p:spPr>
      </p:pic>
      <p:pic>
        <p:nvPicPr>
          <p:cNvPr id="6" name="Picture 5"/>
          <p:cNvPicPr>
            <a:picLocks noChangeAspect="1"/>
          </p:cNvPicPr>
          <p:nvPr/>
        </p:nvPicPr>
        <p:blipFill>
          <a:blip r:embed="rId5"/>
          <a:stretch>
            <a:fillRect/>
          </a:stretch>
        </p:blipFill>
        <p:spPr>
          <a:xfrm>
            <a:off x="4028424" y="0"/>
            <a:ext cx="1997476" cy="2067577"/>
          </a:xfrm>
          <a:prstGeom prst="rect">
            <a:avLst/>
          </a:prstGeom>
        </p:spPr>
      </p:pic>
      <p:pic>
        <p:nvPicPr>
          <p:cNvPr id="7" name="Picture 6"/>
          <p:cNvPicPr>
            <a:picLocks noChangeAspect="1"/>
          </p:cNvPicPr>
          <p:nvPr/>
        </p:nvPicPr>
        <p:blipFill>
          <a:blip r:embed="rId6"/>
          <a:stretch>
            <a:fillRect/>
          </a:stretch>
        </p:blipFill>
        <p:spPr>
          <a:xfrm>
            <a:off x="6079066" y="2067576"/>
            <a:ext cx="6112934" cy="4790424"/>
          </a:xfrm>
          <a:prstGeom prst="rect">
            <a:avLst/>
          </a:prstGeom>
        </p:spPr>
      </p:pic>
      <p:pic>
        <p:nvPicPr>
          <p:cNvPr id="8" name="Picture 7"/>
          <p:cNvPicPr>
            <a:picLocks noChangeAspect="1"/>
          </p:cNvPicPr>
          <p:nvPr/>
        </p:nvPicPr>
        <p:blipFill>
          <a:blip r:embed="rId7"/>
          <a:stretch>
            <a:fillRect/>
          </a:stretch>
        </p:blipFill>
        <p:spPr>
          <a:xfrm>
            <a:off x="6909220" y="0"/>
            <a:ext cx="2076041" cy="2076041"/>
          </a:xfrm>
          <a:prstGeom prst="rect">
            <a:avLst/>
          </a:prstGeom>
        </p:spPr>
      </p:pic>
      <p:pic>
        <p:nvPicPr>
          <p:cNvPr id="9" name="Picture 8"/>
          <p:cNvPicPr>
            <a:picLocks noChangeAspect="1"/>
          </p:cNvPicPr>
          <p:nvPr/>
        </p:nvPicPr>
        <p:blipFill>
          <a:blip r:embed="rId8"/>
          <a:stretch>
            <a:fillRect/>
          </a:stretch>
        </p:blipFill>
        <p:spPr>
          <a:xfrm>
            <a:off x="9410095" y="5336"/>
            <a:ext cx="2070705" cy="2070705"/>
          </a:xfrm>
          <a:prstGeom prst="rect">
            <a:avLst/>
          </a:prstGeom>
        </p:spPr>
      </p:pic>
      <p:sp>
        <p:nvSpPr>
          <p:cNvPr id="10" name="Rectangle 9"/>
          <p:cNvSpPr/>
          <p:nvPr/>
        </p:nvSpPr>
        <p:spPr>
          <a:xfrm>
            <a:off x="6062763" y="-2877"/>
            <a:ext cx="83618" cy="685800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9"/>
          <a:srcRect r="78981"/>
          <a:stretch/>
        </p:blipFill>
        <p:spPr>
          <a:xfrm>
            <a:off x="418240" y="1870624"/>
            <a:ext cx="433533" cy="264572"/>
          </a:xfrm>
          <a:prstGeom prst="rect">
            <a:avLst/>
          </a:prstGeom>
        </p:spPr>
      </p:pic>
      <p:pic>
        <p:nvPicPr>
          <p:cNvPr id="12" name="Picture 11"/>
          <p:cNvPicPr>
            <a:picLocks noChangeAspect="1"/>
          </p:cNvPicPr>
          <p:nvPr/>
        </p:nvPicPr>
        <p:blipFill rotWithShape="1">
          <a:blip r:embed="rId9"/>
          <a:srcRect l="79682" r="-188"/>
          <a:stretch/>
        </p:blipFill>
        <p:spPr>
          <a:xfrm>
            <a:off x="1528957" y="1870624"/>
            <a:ext cx="422966" cy="264572"/>
          </a:xfrm>
          <a:prstGeom prst="rect">
            <a:avLst/>
          </a:prstGeom>
        </p:spPr>
      </p:pic>
      <p:pic>
        <p:nvPicPr>
          <p:cNvPr id="13" name="Picture 12"/>
          <p:cNvPicPr>
            <a:picLocks noChangeAspect="1"/>
          </p:cNvPicPr>
          <p:nvPr/>
        </p:nvPicPr>
        <p:blipFill rotWithShape="1">
          <a:blip r:embed="rId9"/>
          <a:srcRect r="78981"/>
          <a:stretch/>
        </p:blipFill>
        <p:spPr>
          <a:xfrm>
            <a:off x="2445170" y="1870624"/>
            <a:ext cx="433533" cy="264572"/>
          </a:xfrm>
          <a:prstGeom prst="rect">
            <a:avLst/>
          </a:prstGeom>
        </p:spPr>
      </p:pic>
      <p:pic>
        <p:nvPicPr>
          <p:cNvPr id="14" name="Picture 13"/>
          <p:cNvPicPr>
            <a:picLocks noChangeAspect="1"/>
          </p:cNvPicPr>
          <p:nvPr/>
        </p:nvPicPr>
        <p:blipFill rotWithShape="1">
          <a:blip r:embed="rId9"/>
          <a:srcRect l="79682" r="-188"/>
          <a:stretch/>
        </p:blipFill>
        <p:spPr>
          <a:xfrm>
            <a:off x="3555887" y="1870624"/>
            <a:ext cx="422966" cy="264572"/>
          </a:xfrm>
          <a:prstGeom prst="rect">
            <a:avLst/>
          </a:prstGeom>
        </p:spPr>
      </p:pic>
      <p:pic>
        <p:nvPicPr>
          <p:cNvPr id="15" name="Picture 14"/>
          <p:cNvPicPr>
            <a:picLocks noChangeAspect="1"/>
          </p:cNvPicPr>
          <p:nvPr/>
        </p:nvPicPr>
        <p:blipFill rotWithShape="1">
          <a:blip r:embed="rId9"/>
          <a:srcRect r="78981"/>
          <a:stretch/>
        </p:blipFill>
        <p:spPr>
          <a:xfrm>
            <a:off x="4443545" y="1870624"/>
            <a:ext cx="433533" cy="264572"/>
          </a:xfrm>
          <a:prstGeom prst="rect">
            <a:avLst/>
          </a:prstGeom>
        </p:spPr>
      </p:pic>
      <p:pic>
        <p:nvPicPr>
          <p:cNvPr id="16" name="Picture 15"/>
          <p:cNvPicPr>
            <a:picLocks noChangeAspect="1"/>
          </p:cNvPicPr>
          <p:nvPr/>
        </p:nvPicPr>
        <p:blipFill rotWithShape="1">
          <a:blip r:embed="rId9"/>
          <a:srcRect l="79682" r="-188"/>
          <a:stretch/>
        </p:blipFill>
        <p:spPr>
          <a:xfrm>
            <a:off x="5554262" y="1870624"/>
            <a:ext cx="422966" cy="264572"/>
          </a:xfrm>
          <a:prstGeom prst="rect">
            <a:avLst/>
          </a:prstGeom>
        </p:spPr>
      </p:pic>
      <p:pic>
        <p:nvPicPr>
          <p:cNvPr id="17" name="Picture 16"/>
          <p:cNvPicPr>
            <a:picLocks noChangeAspect="1"/>
          </p:cNvPicPr>
          <p:nvPr/>
        </p:nvPicPr>
        <p:blipFill rotWithShape="1">
          <a:blip r:embed="rId9"/>
          <a:srcRect r="78981"/>
          <a:stretch/>
        </p:blipFill>
        <p:spPr>
          <a:xfrm>
            <a:off x="7291632" y="1870624"/>
            <a:ext cx="433533" cy="264572"/>
          </a:xfrm>
          <a:prstGeom prst="rect">
            <a:avLst/>
          </a:prstGeom>
        </p:spPr>
      </p:pic>
      <p:pic>
        <p:nvPicPr>
          <p:cNvPr id="18" name="Picture 17"/>
          <p:cNvPicPr>
            <a:picLocks noChangeAspect="1"/>
          </p:cNvPicPr>
          <p:nvPr/>
        </p:nvPicPr>
        <p:blipFill rotWithShape="1">
          <a:blip r:embed="rId9"/>
          <a:srcRect l="79682" r="-188"/>
          <a:stretch/>
        </p:blipFill>
        <p:spPr>
          <a:xfrm>
            <a:off x="8402349" y="1870624"/>
            <a:ext cx="422966" cy="264572"/>
          </a:xfrm>
          <a:prstGeom prst="rect">
            <a:avLst/>
          </a:prstGeom>
        </p:spPr>
      </p:pic>
      <p:pic>
        <p:nvPicPr>
          <p:cNvPr id="19" name="Picture 18"/>
          <p:cNvPicPr>
            <a:picLocks noChangeAspect="1"/>
          </p:cNvPicPr>
          <p:nvPr/>
        </p:nvPicPr>
        <p:blipFill rotWithShape="1">
          <a:blip r:embed="rId9"/>
          <a:srcRect r="78981"/>
          <a:stretch/>
        </p:blipFill>
        <p:spPr>
          <a:xfrm>
            <a:off x="9835590" y="1870624"/>
            <a:ext cx="433533" cy="264572"/>
          </a:xfrm>
          <a:prstGeom prst="rect">
            <a:avLst/>
          </a:prstGeom>
        </p:spPr>
      </p:pic>
      <p:pic>
        <p:nvPicPr>
          <p:cNvPr id="20" name="Picture 19"/>
          <p:cNvPicPr>
            <a:picLocks noChangeAspect="1"/>
          </p:cNvPicPr>
          <p:nvPr/>
        </p:nvPicPr>
        <p:blipFill rotWithShape="1">
          <a:blip r:embed="rId9"/>
          <a:srcRect l="79682" r="-188"/>
          <a:stretch/>
        </p:blipFill>
        <p:spPr>
          <a:xfrm>
            <a:off x="10946307" y="1870624"/>
            <a:ext cx="422966" cy="264572"/>
          </a:xfrm>
          <a:prstGeom prst="rect">
            <a:avLst/>
          </a:prstGeom>
        </p:spPr>
      </p:pic>
      <p:sp>
        <p:nvSpPr>
          <p:cNvPr id="21" name="TextBox 20"/>
          <p:cNvSpPr txBox="1"/>
          <p:nvPr/>
        </p:nvSpPr>
        <p:spPr>
          <a:xfrm>
            <a:off x="2756288" y="4283610"/>
            <a:ext cx="817853" cy="369332"/>
          </a:xfrm>
          <a:prstGeom prst="rect">
            <a:avLst/>
          </a:prstGeom>
          <a:noFill/>
        </p:spPr>
        <p:txBody>
          <a:bodyPr wrap="none" rtlCol="0">
            <a:spAutoFit/>
          </a:bodyPr>
          <a:lstStyle/>
          <a:p>
            <a:r>
              <a:rPr lang="en-US" dirty="0" smtClean="0"/>
              <a:t>HL</a:t>
            </a:r>
            <a:r>
              <a:rPr lang="en-US" baseline="-25000" dirty="0" smtClean="0"/>
              <a:t>1,3,16</a:t>
            </a:r>
            <a:endParaRPr lang="en-US" baseline="-25000" dirty="0"/>
          </a:p>
        </p:txBody>
      </p:sp>
      <p:sp>
        <p:nvSpPr>
          <p:cNvPr id="22" name="TextBox 21"/>
          <p:cNvSpPr txBox="1"/>
          <p:nvPr/>
        </p:nvSpPr>
        <p:spPr>
          <a:xfrm>
            <a:off x="8845859" y="4278122"/>
            <a:ext cx="779381" cy="369332"/>
          </a:xfrm>
          <a:prstGeom prst="rect">
            <a:avLst/>
          </a:prstGeom>
          <a:noFill/>
        </p:spPr>
        <p:txBody>
          <a:bodyPr wrap="none" rtlCol="0">
            <a:spAutoFit/>
          </a:bodyPr>
          <a:lstStyle/>
          <a:p>
            <a:r>
              <a:rPr lang="en-US" dirty="0" smtClean="0"/>
              <a:t>HL</a:t>
            </a:r>
            <a:r>
              <a:rPr lang="en-US" baseline="-25000" dirty="0" smtClean="0"/>
              <a:t>48,71</a:t>
            </a:r>
            <a:endParaRPr lang="en-US" baseline="-25000" dirty="0"/>
          </a:p>
        </p:txBody>
      </p:sp>
      <p:pic>
        <p:nvPicPr>
          <p:cNvPr id="23" name="Picture 22"/>
          <p:cNvPicPr>
            <a:picLocks noChangeAspect="1"/>
          </p:cNvPicPr>
          <p:nvPr/>
        </p:nvPicPr>
        <p:blipFill rotWithShape="1">
          <a:blip r:embed="rId10"/>
          <a:srcRect l="15452" t="24201" r="15297" b="36338"/>
          <a:stretch/>
        </p:blipFill>
        <p:spPr>
          <a:xfrm>
            <a:off x="10039837" y="50255"/>
            <a:ext cx="260956" cy="104803"/>
          </a:xfrm>
          <a:prstGeom prst="rect">
            <a:avLst/>
          </a:prstGeom>
        </p:spPr>
      </p:pic>
      <p:pic>
        <p:nvPicPr>
          <p:cNvPr id="24" name="Picture 23"/>
          <p:cNvPicPr>
            <a:picLocks noChangeAspect="1"/>
          </p:cNvPicPr>
          <p:nvPr/>
        </p:nvPicPr>
        <p:blipFill rotWithShape="1">
          <a:blip r:embed="rId11"/>
          <a:srcRect l="17474" t="24665" r="18935" b="28507"/>
          <a:stretch/>
        </p:blipFill>
        <p:spPr>
          <a:xfrm>
            <a:off x="10831250" y="50255"/>
            <a:ext cx="254694" cy="129181"/>
          </a:xfrm>
          <a:prstGeom prst="rect">
            <a:avLst/>
          </a:prstGeom>
        </p:spPr>
      </p:pic>
      <p:pic>
        <p:nvPicPr>
          <p:cNvPr id="25" name="Picture 24"/>
          <p:cNvPicPr>
            <a:picLocks noChangeAspect="1"/>
          </p:cNvPicPr>
          <p:nvPr/>
        </p:nvPicPr>
        <p:blipFill rotWithShape="1">
          <a:blip r:embed="rId10"/>
          <a:srcRect l="15452" t="24201" r="15297" b="36338"/>
          <a:stretch/>
        </p:blipFill>
        <p:spPr>
          <a:xfrm>
            <a:off x="7542443" y="50255"/>
            <a:ext cx="260956" cy="104803"/>
          </a:xfrm>
          <a:prstGeom prst="rect">
            <a:avLst/>
          </a:prstGeom>
        </p:spPr>
      </p:pic>
      <p:pic>
        <p:nvPicPr>
          <p:cNvPr id="26" name="Picture 25"/>
          <p:cNvPicPr>
            <a:picLocks noChangeAspect="1"/>
          </p:cNvPicPr>
          <p:nvPr/>
        </p:nvPicPr>
        <p:blipFill rotWithShape="1">
          <a:blip r:embed="rId11"/>
          <a:srcRect l="17474" t="24665" r="18935" b="28507"/>
          <a:stretch/>
        </p:blipFill>
        <p:spPr>
          <a:xfrm>
            <a:off x="8333856" y="50255"/>
            <a:ext cx="254694" cy="129181"/>
          </a:xfrm>
          <a:prstGeom prst="rect">
            <a:avLst/>
          </a:prstGeom>
        </p:spPr>
      </p:pic>
      <p:pic>
        <p:nvPicPr>
          <p:cNvPr id="27" name="Picture 26"/>
          <p:cNvPicPr>
            <a:picLocks noChangeAspect="1"/>
          </p:cNvPicPr>
          <p:nvPr/>
        </p:nvPicPr>
        <p:blipFill rotWithShape="1">
          <a:blip r:embed="rId10"/>
          <a:srcRect l="15452" t="24201" r="15297" b="36338"/>
          <a:stretch/>
        </p:blipFill>
        <p:spPr>
          <a:xfrm>
            <a:off x="4515173" y="50255"/>
            <a:ext cx="260956" cy="104803"/>
          </a:xfrm>
          <a:prstGeom prst="rect">
            <a:avLst/>
          </a:prstGeom>
        </p:spPr>
      </p:pic>
      <p:pic>
        <p:nvPicPr>
          <p:cNvPr id="28" name="Picture 27"/>
          <p:cNvPicPr>
            <a:picLocks noChangeAspect="1"/>
          </p:cNvPicPr>
          <p:nvPr/>
        </p:nvPicPr>
        <p:blipFill rotWithShape="1">
          <a:blip r:embed="rId11"/>
          <a:srcRect l="17474" t="24665" r="18935" b="28507"/>
          <a:stretch/>
        </p:blipFill>
        <p:spPr>
          <a:xfrm>
            <a:off x="5223098" y="45439"/>
            <a:ext cx="254694" cy="129181"/>
          </a:xfrm>
          <a:prstGeom prst="rect">
            <a:avLst/>
          </a:prstGeom>
        </p:spPr>
      </p:pic>
      <p:pic>
        <p:nvPicPr>
          <p:cNvPr id="29" name="Picture 28"/>
          <p:cNvPicPr>
            <a:picLocks noChangeAspect="1"/>
          </p:cNvPicPr>
          <p:nvPr/>
        </p:nvPicPr>
        <p:blipFill rotWithShape="1">
          <a:blip r:embed="rId10"/>
          <a:srcRect l="15452" t="24201" r="15297" b="36338"/>
          <a:stretch/>
        </p:blipFill>
        <p:spPr>
          <a:xfrm>
            <a:off x="2685147" y="50255"/>
            <a:ext cx="260956" cy="104803"/>
          </a:xfrm>
          <a:prstGeom prst="rect">
            <a:avLst/>
          </a:prstGeom>
        </p:spPr>
      </p:pic>
      <p:pic>
        <p:nvPicPr>
          <p:cNvPr id="30" name="Picture 29"/>
          <p:cNvPicPr>
            <a:picLocks noChangeAspect="1"/>
          </p:cNvPicPr>
          <p:nvPr/>
        </p:nvPicPr>
        <p:blipFill rotWithShape="1">
          <a:blip r:embed="rId11"/>
          <a:srcRect l="17474" t="24665" r="18935" b="28507"/>
          <a:stretch/>
        </p:blipFill>
        <p:spPr>
          <a:xfrm>
            <a:off x="3469174" y="45439"/>
            <a:ext cx="254694" cy="129181"/>
          </a:xfrm>
          <a:prstGeom prst="rect">
            <a:avLst/>
          </a:prstGeom>
        </p:spPr>
      </p:pic>
      <p:pic>
        <p:nvPicPr>
          <p:cNvPr id="31" name="Picture 30"/>
          <p:cNvPicPr>
            <a:picLocks noChangeAspect="1"/>
          </p:cNvPicPr>
          <p:nvPr/>
        </p:nvPicPr>
        <p:blipFill rotWithShape="1">
          <a:blip r:embed="rId10"/>
          <a:srcRect l="15452" t="24201" r="15297" b="36338"/>
          <a:stretch/>
        </p:blipFill>
        <p:spPr>
          <a:xfrm>
            <a:off x="505962" y="45439"/>
            <a:ext cx="260956" cy="104803"/>
          </a:xfrm>
          <a:prstGeom prst="rect">
            <a:avLst/>
          </a:prstGeom>
        </p:spPr>
      </p:pic>
      <p:pic>
        <p:nvPicPr>
          <p:cNvPr id="32" name="Picture 31"/>
          <p:cNvPicPr>
            <a:picLocks noChangeAspect="1"/>
          </p:cNvPicPr>
          <p:nvPr/>
        </p:nvPicPr>
        <p:blipFill rotWithShape="1">
          <a:blip r:embed="rId11"/>
          <a:srcRect l="17474" t="24665" r="18935" b="28507"/>
          <a:stretch/>
        </p:blipFill>
        <p:spPr>
          <a:xfrm>
            <a:off x="1230244" y="45637"/>
            <a:ext cx="254694" cy="129181"/>
          </a:xfrm>
          <a:prstGeom prst="rect">
            <a:avLst/>
          </a:prstGeom>
        </p:spPr>
      </p:pic>
    </p:spTree>
    <p:extLst>
      <p:ext uri="{BB962C8B-B14F-4D97-AF65-F5344CB8AC3E}">
        <p14:creationId xmlns:p14="http://schemas.microsoft.com/office/powerpoint/2010/main" val="3534296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441" t="14505" r="58761" b="9820"/>
          <a:stretch/>
        </p:blipFill>
        <p:spPr>
          <a:xfrm>
            <a:off x="1809121" y="720891"/>
            <a:ext cx="10033686" cy="6137109"/>
          </a:xfrm>
          <a:prstGeom prst="rect">
            <a:avLst/>
          </a:prstGeom>
        </p:spPr>
      </p:pic>
      <p:sp>
        <p:nvSpPr>
          <p:cNvPr id="3" name="TextBox 2"/>
          <p:cNvSpPr txBox="1"/>
          <p:nvPr/>
        </p:nvSpPr>
        <p:spPr>
          <a:xfrm>
            <a:off x="9703228" y="269024"/>
            <a:ext cx="1170513" cy="369332"/>
          </a:xfrm>
          <a:prstGeom prst="rect">
            <a:avLst/>
          </a:prstGeom>
          <a:noFill/>
        </p:spPr>
        <p:txBody>
          <a:bodyPr wrap="none" rtlCol="0">
            <a:spAutoFit/>
          </a:bodyPr>
          <a:lstStyle/>
          <a:p>
            <a:r>
              <a:rPr lang="en-US" dirty="0" smtClean="0"/>
              <a:t>log(OR[D</a:t>
            </a:r>
            <a:r>
              <a:rPr lang="en-US" dirty="0"/>
              <a:t>]</a:t>
            </a:r>
            <a:r>
              <a:rPr lang="en-US" dirty="0" smtClean="0"/>
              <a:t>)</a:t>
            </a:r>
            <a:endParaRPr lang="en-US" dirty="0"/>
          </a:p>
        </p:txBody>
      </p:sp>
      <p:sp>
        <p:nvSpPr>
          <p:cNvPr id="4" name="TextBox 3"/>
          <p:cNvSpPr txBox="1"/>
          <p:nvPr/>
        </p:nvSpPr>
        <p:spPr>
          <a:xfrm>
            <a:off x="2404213" y="269024"/>
            <a:ext cx="6927474" cy="369332"/>
          </a:xfrm>
          <a:prstGeom prst="rect">
            <a:avLst/>
          </a:prstGeom>
          <a:noFill/>
        </p:spPr>
        <p:txBody>
          <a:bodyPr wrap="none" rtlCol="0">
            <a:spAutoFit/>
          </a:bodyPr>
          <a:lstStyle/>
          <a:p>
            <a:r>
              <a:rPr lang="en-US" dirty="0" smtClean="0"/>
              <a:t>Relationships of clinical parameter values, characteristic for death in G</a:t>
            </a:r>
            <a:r>
              <a:rPr lang="en-US" baseline="-25000" dirty="0"/>
              <a:t>3</a:t>
            </a:r>
            <a:r>
              <a:rPr lang="en-US" dirty="0" smtClean="0"/>
              <a:t> </a:t>
            </a:r>
            <a:endParaRPr lang="en-US" dirty="0"/>
          </a:p>
        </p:txBody>
      </p:sp>
      <p:sp>
        <p:nvSpPr>
          <p:cNvPr id="6" name="Rectangle 5"/>
          <p:cNvSpPr/>
          <p:nvPr/>
        </p:nvSpPr>
        <p:spPr>
          <a:xfrm>
            <a:off x="7497520" y="1498980"/>
            <a:ext cx="2375971" cy="215444"/>
          </a:xfrm>
          <a:prstGeom prst="rect">
            <a:avLst/>
          </a:prstGeom>
        </p:spPr>
        <p:txBody>
          <a:bodyPr wrap="none">
            <a:spAutoFit/>
          </a:bodyPr>
          <a:lstStyle/>
          <a:p>
            <a:r>
              <a:rPr lang="en-US" sz="800" dirty="0"/>
              <a:t>Malignant neoplasm of lower lobe, bronchus or lung</a:t>
            </a:r>
          </a:p>
        </p:txBody>
      </p:sp>
      <p:sp>
        <p:nvSpPr>
          <p:cNvPr id="7" name="Rectangle 6"/>
          <p:cNvSpPr/>
          <p:nvPr/>
        </p:nvSpPr>
        <p:spPr>
          <a:xfrm>
            <a:off x="7497520" y="1391258"/>
            <a:ext cx="2387192" cy="215444"/>
          </a:xfrm>
          <a:prstGeom prst="rect">
            <a:avLst/>
          </a:prstGeom>
        </p:spPr>
        <p:txBody>
          <a:bodyPr wrap="none">
            <a:spAutoFit/>
          </a:bodyPr>
          <a:lstStyle/>
          <a:p>
            <a:r>
              <a:rPr lang="en-US" sz="800" dirty="0"/>
              <a:t>Malignant neoplasm of upper lobe, bronchus or lung</a:t>
            </a:r>
          </a:p>
        </p:txBody>
      </p:sp>
      <p:sp>
        <p:nvSpPr>
          <p:cNvPr id="8" name="Rectangle 7"/>
          <p:cNvSpPr/>
          <p:nvPr/>
        </p:nvSpPr>
        <p:spPr>
          <a:xfrm>
            <a:off x="7497520" y="1606702"/>
            <a:ext cx="2483372" cy="215444"/>
          </a:xfrm>
          <a:prstGeom prst="rect">
            <a:avLst/>
          </a:prstGeom>
        </p:spPr>
        <p:txBody>
          <a:bodyPr wrap="none">
            <a:spAutoFit/>
          </a:bodyPr>
          <a:lstStyle/>
          <a:p>
            <a:r>
              <a:rPr lang="en-US" sz="800" dirty="0"/>
              <a:t>Malignant neoplasm of bronchus and lung, unspecified</a:t>
            </a:r>
          </a:p>
        </p:txBody>
      </p:sp>
      <p:sp>
        <p:nvSpPr>
          <p:cNvPr id="9" name="Rectangle 8"/>
          <p:cNvSpPr/>
          <p:nvPr/>
        </p:nvSpPr>
        <p:spPr>
          <a:xfrm>
            <a:off x="7416413" y="2061625"/>
            <a:ext cx="2077813" cy="215444"/>
          </a:xfrm>
          <a:prstGeom prst="rect">
            <a:avLst/>
          </a:prstGeom>
        </p:spPr>
        <p:txBody>
          <a:bodyPr wrap="none">
            <a:spAutoFit/>
          </a:bodyPr>
          <a:lstStyle/>
          <a:p>
            <a:r>
              <a:rPr lang="en-US" sz="800" dirty="0"/>
              <a:t>OTHER RESP SYSTEM O.R. PROCEDURES W CC</a:t>
            </a:r>
          </a:p>
        </p:txBody>
      </p:sp>
      <p:sp>
        <p:nvSpPr>
          <p:cNvPr id="10" name="Rectangle 9"/>
          <p:cNvSpPr/>
          <p:nvPr/>
        </p:nvSpPr>
        <p:spPr>
          <a:xfrm>
            <a:off x="1470079" y="2346409"/>
            <a:ext cx="1603324" cy="215444"/>
          </a:xfrm>
          <a:prstGeom prst="rect">
            <a:avLst/>
          </a:prstGeom>
        </p:spPr>
        <p:txBody>
          <a:bodyPr wrap="none">
            <a:spAutoFit/>
          </a:bodyPr>
          <a:lstStyle/>
          <a:p>
            <a:r>
              <a:rPr lang="en-US" sz="800" dirty="0"/>
              <a:t>MAJOR CHEST PROCEDURES W CC</a:t>
            </a:r>
          </a:p>
        </p:txBody>
      </p:sp>
      <p:sp>
        <p:nvSpPr>
          <p:cNvPr id="11" name="Rectangle 10"/>
          <p:cNvSpPr/>
          <p:nvPr/>
        </p:nvSpPr>
        <p:spPr>
          <a:xfrm>
            <a:off x="1381914" y="2446787"/>
            <a:ext cx="1691489" cy="215444"/>
          </a:xfrm>
          <a:prstGeom prst="rect">
            <a:avLst/>
          </a:prstGeom>
        </p:spPr>
        <p:txBody>
          <a:bodyPr wrap="none">
            <a:spAutoFit/>
          </a:bodyPr>
          <a:lstStyle/>
          <a:p>
            <a:r>
              <a:rPr lang="en-US" sz="800" dirty="0"/>
              <a:t>MAJOR CHEST PROCEDURES W MCC</a:t>
            </a:r>
          </a:p>
        </p:txBody>
      </p:sp>
      <p:sp>
        <p:nvSpPr>
          <p:cNvPr id="12" name="Rectangle 11"/>
          <p:cNvSpPr/>
          <p:nvPr/>
        </p:nvSpPr>
        <p:spPr>
          <a:xfrm>
            <a:off x="7424651" y="2238687"/>
            <a:ext cx="1691489" cy="215444"/>
          </a:xfrm>
          <a:prstGeom prst="rect">
            <a:avLst/>
          </a:prstGeom>
        </p:spPr>
        <p:txBody>
          <a:bodyPr wrap="none">
            <a:spAutoFit/>
          </a:bodyPr>
          <a:lstStyle/>
          <a:p>
            <a:r>
              <a:rPr lang="en-US" sz="800" dirty="0"/>
              <a:t>MAJOR CHEST PROCEDURES W MCC</a:t>
            </a:r>
          </a:p>
        </p:txBody>
      </p:sp>
      <p:sp>
        <p:nvSpPr>
          <p:cNvPr id="13" name="Rectangle 12"/>
          <p:cNvSpPr/>
          <p:nvPr/>
        </p:nvSpPr>
        <p:spPr>
          <a:xfrm>
            <a:off x="7448927" y="815418"/>
            <a:ext cx="1186543" cy="215444"/>
          </a:xfrm>
          <a:prstGeom prst="rect">
            <a:avLst/>
          </a:prstGeom>
        </p:spPr>
        <p:txBody>
          <a:bodyPr wrap="none">
            <a:spAutoFit/>
          </a:bodyPr>
          <a:lstStyle/>
          <a:p>
            <a:r>
              <a:rPr lang="en-US" sz="800" dirty="0"/>
              <a:t>Destroy </a:t>
            </a:r>
            <a:r>
              <a:rPr lang="en-US" sz="800" dirty="0" err="1"/>
              <a:t>loc</a:t>
            </a:r>
            <a:r>
              <a:rPr lang="en-US" sz="800" dirty="0"/>
              <a:t> lung les NEC</a:t>
            </a:r>
          </a:p>
        </p:txBody>
      </p:sp>
      <p:sp>
        <p:nvSpPr>
          <p:cNvPr id="14" name="Rectangle 13"/>
          <p:cNvSpPr/>
          <p:nvPr/>
        </p:nvSpPr>
        <p:spPr>
          <a:xfrm>
            <a:off x="228393" y="1839527"/>
            <a:ext cx="2483372" cy="215444"/>
          </a:xfrm>
          <a:prstGeom prst="rect">
            <a:avLst/>
          </a:prstGeom>
        </p:spPr>
        <p:txBody>
          <a:bodyPr wrap="none">
            <a:spAutoFit/>
          </a:bodyPr>
          <a:lstStyle/>
          <a:p>
            <a:r>
              <a:rPr lang="en-US" sz="800" dirty="0"/>
              <a:t>Malignant neoplasm of bronchus and lung, unspecified</a:t>
            </a:r>
          </a:p>
        </p:txBody>
      </p:sp>
      <p:sp>
        <p:nvSpPr>
          <p:cNvPr id="15" name="Rectangle 14"/>
          <p:cNvSpPr/>
          <p:nvPr/>
        </p:nvSpPr>
        <p:spPr>
          <a:xfrm>
            <a:off x="330645" y="1705892"/>
            <a:ext cx="2375971" cy="215444"/>
          </a:xfrm>
          <a:prstGeom prst="rect">
            <a:avLst/>
          </a:prstGeom>
        </p:spPr>
        <p:txBody>
          <a:bodyPr wrap="none">
            <a:spAutoFit/>
          </a:bodyPr>
          <a:lstStyle/>
          <a:p>
            <a:r>
              <a:rPr lang="en-US" sz="800" dirty="0"/>
              <a:t>Malignant neoplasm of lower lobe, bronchus or lung</a:t>
            </a:r>
          </a:p>
        </p:txBody>
      </p:sp>
      <p:sp>
        <p:nvSpPr>
          <p:cNvPr id="16" name="Rectangle 15"/>
          <p:cNvSpPr/>
          <p:nvPr/>
        </p:nvSpPr>
        <p:spPr>
          <a:xfrm>
            <a:off x="7448927" y="656971"/>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17" name="Rectangle 16"/>
          <p:cNvSpPr/>
          <p:nvPr/>
        </p:nvSpPr>
        <p:spPr>
          <a:xfrm>
            <a:off x="7466560" y="995616"/>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18" name="Rectangle 17"/>
          <p:cNvSpPr/>
          <p:nvPr/>
        </p:nvSpPr>
        <p:spPr>
          <a:xfrm>
            <a:off x="7479383" y="1172678"/>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19" name="Rectangle 18"/>
          <p:cNvSpPr/>
          <p:nvPr/>
        </p:nvSpPr>
        <p:spPr>
          <a:xfrm>
            <a:off x="1470079" y="1494981"/>
            <a:ext cx="1186543" cy="215444"/>
          </a:xfrm>
          <a:prstGeom prst="rect">
            <a:avLst/>
          </a:prstGeom>
        </p:spPr>
        <p:txBody>
          <a:bodyPr wrap="none">
            <a:spAutoFit/>
          </a:bodyPr>
          <a:lstStyle/>
          <a:p>
            <a:r>
              <a:rPr lang="en-US" sz="800" dirty="0"/>
              <a:t>Destroy </a:t>
            </a:r>
            <a:r>
              <a:rPr lang="en-US" sz="800" dirty="0" err="1"/>
              <a:t>loc</a:t>
            </a:r>
            <a:r>
              <a:rPr lang="en-US" sz="800" dirty="0"/>
              <a:t> lung les NEC</a:t>
            </a:r>
          </a:p>
        </p:txBody>
      </p:sp>
      <p:sp>
        <p:nvSpPr>
          <p:cNvPr id="20" name="Rectangle 19"/>
          <p:cNvSpPr/>
          <p:nvPr/>
        </p:nvSpPr>
        <p:spPr>
          <a:xfrm>
            <a:off x="7479383" y="1279622"/>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21" name="Rounded Rectangle 20"/>
          <p:cNvSpPr/>
          <p:nvPr/>
        </p:nvSpPr>
        <p:spPr>
          <a:xfrm>
            <a:off x="1172551" y="3335943"/>
            <a:ext cx="10670256" cy="2024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1172551" y="2600169"/>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1172551" y="820475"/>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1172551" y="1125388"/>
            <a:ext cx="10670256" cy="213413"/>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72551" y="4818436"/>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1172551" y="5022301"/>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172551" y="5226166"/>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p:cNvSpPr/>
          <p:nvPr/>
        </p:nvSpPr>
        <p:spPr>
          <a:xfrm>
            <a:off x="1172551" y="6184628"/>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1172551" y="6484340"/>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1172551" y="1543299"/>
            <a:ext cx="10670256" cy="104396"/>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70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534074" y="5118029"/>
            <a:ext cx="11182520" cy="1569660"/>
          </a:xfrm>
          <a:prstGeom prst="roundRect">
            <a:avLst>
              <a:gd name="adj" fmla="val 17608"/>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722896" y="207976"/>
            <a:ext cx="4743647" cy="431153"/>
          </a:xfrm>
          <a:prstGeom prst="roundRect">
            <a:avLst>
              <a:gd name="adj" fmla="val 24310"/>
            </a:avLst>
          </a:prstGeom>
          <a:solidFill>
            <a:schemeClr val="tx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1985319" y="205947"/>
            <a:ext cx="2158313" cy="431153"/>
          </a:xfrm>
          <a:prstGeom prst="roundRect">
            <a:avLst>
              <a:gd name="adj" fmla="val 24310"/>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534074" y="740096"/>
            <a:ext cx="5067694" cy="4159035"/>
          </a:xfrm>
          <a:prstGeom prst="rect">
            <a:avLst/>
          </a:prstGeom>
        </p:spPr>
      </p:pic>
      <p:pic>
        <p:nvPicPr>
          <p:cNvPr id="5" name="Picture 4"/>
          <p:cNvPicPr>
            <a:picLocks noChangeAspect="1"/>
          </p:cNvPicPr>
          <p:nvPr/>
        </p:nvPicPr>
        <p:blipFill>
          <a:blip r:embed="rId3"/>
          <a:stretch>
            <a:fillRect/>
          </a:stretch>
        </p:blipFill>
        <p:spPr>
          <a:xfrm>
            <a:off x="6472844" y="740096"/>
            <a:ext cx="5243750" cy="4276966"/>
          </a:xfrm>
          <a:prstGeom prst="rect">
            <a:avLst/>
          </a:prstGeom>
        </p:spPr>
      </p:pic>
      <p:sp>
        <p:nvSpPr>
          <p:cNvPr id="7" name="TextBox 6"/>
          <p:cNvSpPr txBox="1"/>
          <p:nvPr/>
        </p:nvSpPr>
        <p:spPr>
          <a:xfrm>
            <a:off x="2225311" y="226578"/>
            <a:ext cx="1769074" cy="369332"/>
          </a:xfrm>
          <a:prstGeom prst="rect">
            <a:avLst/>
          </a:prstGeom>
          <a:noFill/>
        </p:spPr>
        <p:txBody>
          <a:bodyPr wrap="none" rtlCol="0">
            <a:spAutoFit/>
          </a:bodyPr>
          <a:lstStyle/>
          <a:p>
            <a:r>
              <a:rPr lang="en-US" dirty="0" smtClean="0"/>
              <a:t>All data available</a:t>
            </a:r>
            <a:endParaRPr lang="en-US" dirty="0"/>
          </a:p>
        </p:txBody>
      </p:sp>
      <p:sp>
        <p:nvSpPr>
          <p:cNvPr id="8" name="TextBox 7"/>
          <p:cNvSpPr txBox="1"/>
          <p:nvPr/>
        </p:nvSpPr>
        <p:spPr>
          <a:xfrm>
            <a:off x="6756664" y="226578"/>
            <a:ext cx="4709879" cy="369332"/>
          </a:xfrm>
          <a:prstGeom prst="rect">
            <a:avLst/>
          </a:prstGeom>
          <a:noFill/>
        </p:spPr>
        <p:txBody>
          <a:bodyPr wrap="none" rtlCol="0">
            <a:spAutoFit/>
          </a:bodyPr>
          <a:lstStyle/>
          <a:p>
            <a:r>
              <a:rPr lang="en-US" dirty="0" smtClean="0"/>
              <a:t>All but admission and demographic data missing</a:t>
            </a:r>
            <a:endParaRPr lang="en-US" dirty="0"/>
          </a:p>
        </p:txBody>
      </p:sp>
      <p:sp>
        <p:nvSpPr>
          <p:cNvPr id="11" name="TextBox 10"/>
          <p:cNvSpPr txBox="1"/>
          <p:nvPr/>
        </p:nvSpPr>
        <p:spPr>
          <a:xfrm>
            <a:off x="534074" y="5118029"/>
            <a:ext cx="11182520" cy="1569660"/>
          </a:xfrm>
          <a:prstGeom prst="rect">
            <a:avLst/>
          </a:prstGeom>
          <a:noFill/>
        </p:spPr>
        <p:txBody>
          <a:bodyPr wrap="square" rtlCol="0">
            <a:spAutoFit/>
          </a:bodyPr>
          <a:lstStyle/>
          <a:p>
            <a:pPr algn="just"/>
            <a:r>
              <a:rPr lang="en-US" sz="1600" dirty="0" smtClean="0"/>
              <a:t>Graph representation of a personal clinical pattern preserves information about the value of missing clinical parameter in the relationships of remaining parameters = “natural imputation”</a:t>
            </a:r>
          </a:p>
          <a:p>
            <a:pPr algn="just"/>
            <a:r>
              <a:rPr lang="en-US" sz="1600" dirty="0" smtClean="0"/>
              <a:t>This imputation works until the missing data are not majority in the input information.</a:t>
            </a:r>
          </a:p>
          <a:p>
            <a:pPr algn="just"/>
            <a:r>
              <a:rPr lang="en-US" sz="1600" dirty="0" smtClean="0"/>
              <a:t>Problem is how to non-arbitrarily define “majority”.</a:t>
            </a:r>
          </a:p>
          <a:p>
            <a:pPr algn="just"/>
            <a:r>
              <a:rPr lang="en-US" sz="1600" dirty="0" smtClean="0"/>
              <a:t>By keeping the data for every patient together, our approach results in data-driven  identification of the patients, whose information is incompatible with the majority od cases. </a:t>
            </a:r>
            <a:endParaRPr lang="en-US" sz="1600" dirty="0"/>
          </a:p>
        </p:txBody>
      </p:sp>
    </p:spTree>
    <p:extLst>
      <p:ext uri="{BB962C8B-B14F-4D97-AF65-F5344CB8AC3E}">
        <p14:creationId xmlns:p14="http://schemas.microsoft.com/office/powerpoint/2010/main" val="2047091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699" t="13784" r="59909" b="11261"/>
          <a:stretch/>
        </p:blipFill>
        <p:spPr>
          <a:xfrm>
            <a:off x="0" y="562540"/>
            <a:ext cx="11763632" cy="6295460"/>
          </a:xfrm>
          <a:prstGeom prst="rect">
            <a:avLst/>
          </a:prstGeom>
        </p:spPr>
      </p:pic>
      <p:sp>
        <p:nvSpPr>
          <p:cNvPr id="3" name="TextBox 2"/>
          <p:cNvSpPr txBox="1"/>
          <p:nvPr/>
        </p:nvSpPr>
        <p:spPr>
          <a:xfrm>
            <a:off x="9969389" y="269024"/>
            <a:ext cx="1170513" cy="369332"/>
          </a:xfrm>
          <a:prstGeom prst="rect">
            <a:avLst/>
          </a:prstGeom>
          <a:noFill/>
        </p:spPr>
        <p:txBody>
          <a:bodyPr wrap="none" rtlCol="0">
            <a:spAutoFit/>
          </a:bodyPr>
          <a:lstStyle/>
          <a:p>
            <a:r>
              <a:rPr lang="en-US" dirty="0" smtClean="0"/>
              <a:t>log(OR[D</a:t>
            </a:r>
            <a:r>
              <a:rPr lang="en-US" dirty="0"/>
              <a:t>]</a:t>
            </a:r>
            <a:r>
              <a:rPr lang="en-US" dirty="0" smtClean="0"/>
              <a:t>)</a:t>
            </a:r>
            <a:endParaRPr lang="en-US" dirty="0"/>
          </a:p>
        </p:txBody>
      </p:sp>
      <p:sp>
        <p:nvSpPr>
          <p:cNvPr id="4" name="TextBox 3"/>
          <p:cNvSpPr txBox="1"/>
          <p:nvPr/>
        </p:nvSpPr>
        <p:spPr>
          <a:xfrm>
            <a:off x="1084335" y="269024"/>
            <a:ext cx="7752956" cy="369332"/>
          </a:xfrm>
          <a:prstGeom prst="rect">
            <a:avLst/>
          </a:prstGeom>
          <a:noFill/>
        </p:spPr>
        <p:txBody>
          <a:bodyPr wrap="none" rtlCol="0">
            <a:spAutoFit/>
          </a:bodyPr>
          <a:lstStyle/>
          <a:p>
            <a:r>
              <a:rPr lang="en-US" dirty="0" smtClean="0"/>
              <a:t>Relationships of clinical parameter values, characteristic for alive outcome in G</a:t>
            </a:r>
            <a:r>
              <a:rPr lang="en-US" baseline="-25000" dirty="0"/>
              <a:t>3</a:t>
            </a:r>
            <a:r>
              <a:rPr lang="en-US" dirty="0" smtClean="0"/>
              <a:t> </a:t>
            </a:r>
            <a:endParaRPr lang="en-US" dirty="0"/>
          </a:p>
        </p:txBody>
      </p:sp>
      <p:sp>
        <p:nvSpPr>
          <p:cNvPr id="5" name="Rectangle 4"/>
          <p:cNvSpPr/>
          <p:nvPr/>
        </p:nvSpPr>
        <p:spPr>
          <a:xfrm>
            <a:off x="7582197" y="1002840"/>
            <a:ext cx="2387192" cy="215444"/>
          </a:xfrm>
          <a:prstGeom prst="rect">
            <a:avLst/>
          </a:prstGeom>
        </p:spPr>
        <p:txBody>
          <a:bodyPr wrap="none">
            <a:spAutoFit/>
          </a:bodyPr>
          <a:lstStyle/>
          <a:p>
            <a:r>
              <a:rPr lang="en-US" sz="800" dirty="0"/>
              <a:t>Malignant neoplasm of upper lobe, bronchus or lung</a:t>
            </a:r>
          </a:p>
        </p:txBody>
      </p:sp>
      <p:sp>
        <p:nvSpPr>
          <p:cNvPr id="6" name="Rectangle 5"/>
          <p:cNvSpPr/>
          <p:nvPr/>
        </p:nvSpPr>
        <p:spPr>
          <a:xfrm>
            <a:off x="7582197" y="1110562"/>
            <a:ext cx="2375971" cy="215444"/>
          </a:xfrm>
          <a:prstGeom prst="rect">
            <a:avLst/>
          </a:prstGeom>
        </p:spPr>
        <p:txBody>
          <a:bodyPr wrap="none">
            <a:spAutoFit/>
          </a:bodyPr>
          <a:lstStyle/>
          <a:p>
            <a:r>
              <a:rPr lang="en-US" sz="800" dirty="0"/>
              <a:t>Malignant neoplasm of lower lobe, bronchus or lung</a:t>
            </a:r>
          </a:p>
        </p:txBody>
      </p:sp>
      <p:sp>
        <p:nvSpPr>
          <p:cNvPr id="7" name="Rectangle 6"/>
          <p:cNvSpPr/>
          <p:nvPr/>
        </p:nvSpPr>
        <p:spPr>
          <a:xfrm>
            <a:off x="181443" y="1420585"/>
            <a:ext cx="2483372" cy="215444"/>
          </a:xfrm>
          <a:prstGeom prst="rect">
            <a:avLst/>
          </a:prstGeom>
        </p:spPr>
        <p:txBody>
          <a:bodyPr wrap="none">
            <a:spAutoFit/>
          </a:bodyPr>
          <a:lstStyle/>
          <a:p>
            <a:r>
              <a:rPr lang="en-US" sz="800" dirty="0"/>
              <a:t>Malignant neoplasm of bronchus and lung, unspecified</a:t>
            </a:r>
          </a:p>
        </p:txBody>
      </p:sp>
      <p:sp>
        <p:nvSpPr>
          <p:cNvPr id="8" name="Rectangle 7"/>
          <p:cNvSpPr/>
          <p:nvPr/>
        </p:nvSpPr>
        <p:spPr>
          <a:xfrm>
            <a:off x="1314287" y="1872901"/>
            <a:ext cx="1691489" cy="215444"/>
          </a:xfrm>
          <a:prstGeom prst="rect">
            <a:avLst/>
          </a:prstGeom>
        </p:spPr>
        <p:txBody>
          <a:bodyPr wrap="none">
            <a:spAutoFit/>
          </a:bodyPr>
          <a:lstStyle/>
          <a:p>
            <a:r>
              <a:rPr lang="en-US" sz="800" dirty="0"/>
              <a:t>MAJOR CHEST PROCEDURES W MCC</a:t>
            </a:r>
          </a:p>
        </p:txBody>
      </p:sp>
      <p:sp>
        <p:nvSpPr>
          <p:cNvPr id="9" name="Rectangle 8"/>
          <p:cNvSpPr/>
          <p:nvPr/>
        </p:nvSpPr>
        <p:spPr>
          <a:xfrm>
            <a:off x="7513953" y="1765179"/>
            <a:ext cx="1603324" cy="215444"/>
          </a:xfrm>
          <a:prstGeom prst="rect">
            <a:avLst/>
          </a:prstGeom>
        </p:spPr>
        <p:txBody>
          <a:bodyPr wrap="none">
            <a:spAutoFit/>
          </a:bodyPr>
          <a:lstStyle/>
          <a:p>
            <a:r>
              <a:rPr lang="en-US" sz="800" dirty="0"/>
              <a:t>MAJOR CHEST PROCEDURES W CC</a:t>
            </a:r>
          </a:p>
        </p:txBody>
      </p:sp>
      <p:sp>
        <p:nvSpPr>
          <p:cNvPr id="10" name="Rectangle 9"/>
          <p:cNvSpPr/>
          <p:nvPr/>
        </p:nvSpPr>
        <p:spPr>
          <a:xfrm>
            <a:off x="7513953" y="1582768"/>
            <a:ext cx="1947969" cy="215444"/>
          </a:xfrm>
          <a:prstGeom prst="rect">
            <a:avLst/>
          </a:prstGeom>
        </p:spPr>
        <p:txBody>
          <a:bodyPr wrap="none">
            <a:spAutoFit/>
          </a:bodyPr>
          <a:lstStyle/>
          <a:p>
            <a:r>
              <a:rPr lang="en-US" sz="800" dirty="0"/>
              <a:t>MAJOR CHEST PROCEDURES W/O CC/MCC</a:t>
            </a:r>
          </a:p>
        </p:txBody>
      </p:sp>
      <p:sp>
        <p:nvSpPr>
          <p:cNvPr id="11" name="Rectangle 10"/>
          <p:cNvSpPr/>
          <p:nvPr/>
        </p:nvSpPr>
        <p:spPr>
          <a:xfrm>
            <a:off x="1073991" y="2022198"/>
            <a:ext cx="1947969" cy="215444"/>
          </a:xfrm>
          <a:prstGeom prst="rect">
            <a:avLst/>
          </a:prstGeom>
        </p:spPr>
        <p:txBody>
          <a:bodyPr wrap="none">
            <a:spAutoFit/>
          </a:bodyPr>
          <a:lstStyle/>
          <a:p>
            <a:r>
              <a:rPr lang="en-US" sz="800" dirty="0"/>
              <a:t>MAJOR CHEST PROCEDURES W/O CC/MCC</a:t>
            </a:r>
          </a:p>
        </p:txBody>
      </p:sp>
      <p:sp>
        <p:nvSpPr>
          <p:cNvPr id="12" name="Rectangle 11"/>
          <p:cNvSpPr/>
          <p:nvPr/>
        </p:nvSpPr>
        <p:spPr>
          <a:xfrm>
            <a:off x="7582197" y="605154"/>
            <a:ext cx="1141659" cy="215444"/>
          </a:xfrm>
          <a:prstGeom prst="rect">
            <a:avLst/>
          </a:prstGeom>
        </p:spPr>
        <p:txBody>
          <a:bodyPr wrap="none">
            <a:spAutoFit/>
          </a:bodyPr>
          <a:lstStyle/>
          <a:p>
            <a:r>
              <a:rPr lang="en-US" sz="800" dirty="0" err="1"/>
              <a:t>Thorac</a:t>
            </a:r>
            <a:r>
              <a:rPr lang="en-US" sz="800" dirty="0"/>
              <a:t> lobectomy lung</a:t>
            </a:r>
          </a:p>
        </p:txBody>
      </p:sp>
      <p:sp>
        <p:nvSpPr>
          <p:cNvPr id="13" name="Rectangle 12"/>
          <p:cNvSpPr/>
          <p:nvPr/>
        </p:nvSpPr>
        <p:spPr>
          <a:xfrm>
            <a:off x="7595822" y="766737"/>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
        <p:nvSpPr>
          <p:cNvPr id="14" name="Rectangle 13"/>
          <p:cNvSpPr/>
          <p:nvPr/>
        </p:nvSpPr>
        <p:spPr>
          <a:xfrm>
            <a:off x="3641376" y="1040184"/>
            <a:ext cx="1141659" cy="215444"/>
          </a:xfrm>
          <a:prstGeom prst="rect">
            <a:avLst/>
          </a:prstGeom>
        </p:spPr>
        <p:txBody>
          <a:bodyPr wrap="none">
            <a:spAutoFit/>
          </a:bodyPr>
          <a:lstStyle/>
          <a:p>
            <a:r>
              <a:rPr lang="en-US" sz="800" dirty="0" err="1"/>
              <a:t>Thorac</a:t>
            </a:r>
            <a:r>
              <a:rPr lang="en-US" sz="800" dirty="0"/>
              <a:t> lobectomy lung</a:t>
            </a:r>
          </a:p>
        </p:txBody>
      </p:sp>
      <p:sp>
        <p:nvSpPr>
          <p:cNvPr id="15" name="Rectangle 14"/>
          <p:cNvSpPr/>
          <p:nvPr/>
        </p:nvSpPr>
        <p:spPr>
          <a:xfrm>
            <a:off x="229533" y="1218284"/>
            <a:ext cx="2387192" cy="215444"/>
          </a:xfrm>
          <a:prstGeom prst="rect">
            <a:avLst/>
          </a:prstGeom>
        </p:spPr>
        <p:txBody>
          <a:bodyPr wrap="none">
            <a:spAutoFit/>
          </a:bodyPr>
          <a:lstStyle/>
          <a:p>
            <a:r>
              <a:rPr lang="en-US" sz="800" dirty="0"/>
              <a:t>Malignant neoplasm of upper lobe, bronchus or lung</a:t>
            </a:r>
          </a:p>
        </p:txBody>
      </p:sp>
      <p:sp>
        <p:nvSpPr>
          <p:cNvPr id="16" name="Rectangle 15"/>
          <p:cNvSpPr/>
          <p:nvPr/>
        </p:nvSpPr>
        <p:spPr>
          <a:xfrm>
            <a:off x="229533" y="1319435"/>
            <a:ext cx="2375971" cy="215444"/>
          </a:xfrm>
          <a:prstGeom prst="rect">
            <a:avLst/>
          </a:prstGeom>
        </p:spPr>
        <p:txBody>
          <a:bodyPr wrap="none">
            <a:spAutoFit/>
          </a:bodyPr>
          <a:lstStyle/>
          <a:p>
            <a:r>
              <a:rPr lang="en-US" sz="800" dirty="0"/>
              <a:t>Malignant neoplasm of lower lobe, bronchus or lung</a:t>
            </a:r>
          </a:p>
        </p:txBody>
      </p:sp>
      <p:sp>
        <p:nvSpPr>
          <p:cNvPr id="17" name="Rectangle 16"/>
          <p:cNvSpPr/>
          <p:nvPr/>
        </p:nvSpPr>
        <p:spPr>
          <a:xfrm>
            <a:off x="7644553" y="911635"/>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18" name="Rounded Rectangle 17"/>
          <p:cNvSpPr/>
          <p:nvPr/>
        </p:nvSpPr>
        <p:spPr>
          <a:xfrm>
            <a:off x="67733" y="1599205"/>
            <a:ext cx="11676514" cy="21625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87118" y="2022198"/>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87118" y="2255677"/>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87118" y="2571544"/>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87118" y="3095687"/>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87118" y="4212488"/>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87118" y="4614480"/>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87118" y="5418813"/>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87118" y="5836257"/>
            <a:ext cx="11676514" cy="106994"/>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0229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0"/>
            <a:ext cx="410690" cy="369332"/>
          </a:xfrm>
          <a:prstGeom prst="rect">
            <a:avLst/>
          </a:prstGeom>
          <a:solidFill>
            <a:srgbClr val="92D050"/>
          </a:solidFill>
        </p:spPr>
        <p:txBody>
          <a:bodyPr wrap="none" rtlCol="0">
            <a:spAutoFit/>
          </a:bodyPr>
          <a:lstStyle/>
          <a:p>
            <a:r>
              <a:rPr lang="en-US" b="1" dirty="0" smtClean="0"/>
              <a:t>G</a:t>
            </a:r>
            <a:r>
              <a:rPr lang="en-US" b="1" baseline="-25000" dirty="0"/>
              <a:t>3</a:t>
            </a:r>
          </a:p>
        </p:txBody>
      </p:sp>
      <p:pic>
        <p:nvPicPr>
          <p:cNvPr id="6" name="Picture 5"/>
          <p:cNvPicPr>
            <a:picLocks noChangeAspect="1"/>
          </p:cNvPicPr>
          <p:nvPr/>
        </p:nvPicPr>
        <p:blipFill rotWithShape="1">
          <a:blip r:embed="rId2"/>
          <a:srcRect l="21314" t="9175" r="26288" b="8410"/>
          <a:stretch/>
        </p:blipFill>
        <p:spPr>
          <a:xfrm>
            <a:off x="7348078" y="1384995"/>
            <a:ext cx="2953677" cy="2698359"/>
          </a:xfrm>
          <a:prstGeom prst="rect">
            <a:avLst/>
          </a:prstGeom>
        </p:spPr>
      </p:pic>
      <p:pic>
        <p:nvPicPr>
          <p:cNvPr id="7" name="Picture 6"/>
          <p:cNvPicPr>
            <a:picLocks noChangeAspect="1"/>
          </p:cNvPicPr>
          <p:nvPr/>
        </p:nvPicPr>
        <p:blipFill rotWithShape="1">
          <a:blip r:embed="rId3"/>
          <a:srcRect l="22599" t="6575" r="27152" b="5199"/>
          <a:stretch/>
        </p:blipFill>
        <p:spPr>
          <a:xfrm>
            <a:off x="7467600" y="4163918"/>
            <a:ext cx="2834155" cy="2694081"/>
          </a:xfrm>
          <a:prstGeom prst="rect">
            <a:avLst/>
          </a:prstGeom>
        </p:spPr>
      </p:pic>
      <p:grpSp>
        <p:nvGrpSpPr>
          <p:cNvPr id="9" name="Group 8"/>
          <p:cNvGrpSpPr/>
          <p:nvPr/>
        </p:nvGrpSpPr>
        <p:grpSpPr>
          <a:xfrm>
            <a:off x="239202" y="2317589"/>
            <a:ext cx="4578519" cy="4314916"/>
            <a:chOff x="722068" y="1502017"/>
            <a:chExt cx="4578519" cy="4314916"/>
          </a:xfrm>
        </p:grpSpPr>
        <p:sp>
          <p:nvSpPr>
            <p:cNvPr id="10" name="TextBox 9"/>
            <p:cNvSpPr txBox="1"/>
            <p:nvPr/>
          </p:nvSpPr>
          <p:spPr>
            <a:xfrm>
              <a:off x="1717043" y="5539934"/>
              <a:ext cx="3483261" cy="276999"/>
            </a:xfrm>
            <a:prstGeom prst="rect">
              <a:avLst/>
            </a:prstGeom>
            <a:noFill/>
          </p:spPr>
          <p:txBody>
            <a:bodyPr wrap="none" rtlCol="0">
              <a:spAutoFit/>
            </a:bodyPr>
            <a:lstStyle/>
            <a:p>
              <a:r>
                <a:rPr lang="en-US" sz="1200" b="1" dirty="0" smtClean="0"/>
                <a:t>Increasing similarity of PCP to death-associated HL’s</a:t>
              </a:r>
              <a:endParaRPr lang="en-US" sz="1200" b="1" dirty="0"/>
            </a:p>
          </p:txBody>
        </p:sp>
        <p:sp>
          <p:nvSpPr>
            <p:cNvPr id="11" name="TextBox 10"/>
            <p:cNvSpPr txBox="1"/>
            <p:nvPr/>
          </p:nvSpPr>
          <p:spPr>
            <a:xfrm rot="16200000">
              <a:off x="-873048" y="3097133"/>
              <a:ext cx="3467231" cy="276999"/>
            </a:xfrm>
            <a:prstGeom prst="rect">
              <a:avLst/>
            </a:prstGeom>
            <a:noFill/>
          </p:spPr>
          <p:txBody>
            <a:bodyPr wrap="none" rtlCol="0">
              <a:spAutoFit/>
            </a:bodyPr>
            <a:lstStyle/>
            <a:p>
              <a:r>
                <a:rPr lang="en-US" sz="1200" b="1" dirty="0" smtClean="0"/>
                <a:t>Increasing similarity of PCP to alive-associated HL’s</a:t>
              </a:r>
              <a:endParaRPr lang="en-US" sz="1200" b="1" dirty="0"/>
            </a:p>
          </p:txBody>
        </p:sp>
        <p:pic>
          <p:nvPicPr>
            <p:cNvPr id="12" name="Picture 11"/>
            <p:cNvPicPr>
              <a:picLocks noChangeAspect="1"/>
            </p:cNvPicPr>
            <p:nvPr/>
          </p:nvPicPr>
          <p:blipFill>
            <a:blip r:embed="rId4"/>
            <a:stretch>
              <a:fillRect/>
            </a:stretch>
          </p:blipFill>
          <p:spPr>
            <a:xfrm>
              <a:off x="999067" y="1561284"/>
              <a:ext cx="4301520" cy="4037917"/>
            </a:xfrm>
            <a:prstGeom prst="rect">
              <a:avLst/>
            </a:prstGeom>
          </p:spPr>
        </p:pic>
      </p:grpSp>
      <p:pic>
        <p:nvPicPr>
          <p:cNvPr id="13" name="Picture 12"/>
          <p:cNvPicPr>
            <a:picLocks noChangeAspect="1"/>
          </p:cNvPicPr>
          <p:nvPr/>
        </p:nvPicPr>
        <p:blipFill>
          <a:blip r:embed="rId5"/>
          <a:stretch>
            <a:fillRect/>
          </a:stretch>
        </p:blipFill>
        <p:spPr>
          <a:xfrm>
            <a:off x="4817721" y="5536041"/>
            <a:ext cx="1212690" cy="957964"/>
          </a:xfrm>
          <a:prstGeom prst="rect">
            <a:avLst/>
          </a:prstGeom>
        </p:spPr>
      </p:pic>
      <p:pic>
        <p:nvPicPr>
          <p:cNvPr id="14" name="Picture 13"/>
          <p:cNvPicPr>
            <a:picLocks noChangeAspect="1"/>
          </p:cNvPicPr>
          <p:nvPr/>
        </p:nvPicPr>
        <p:blipFill>
          <a:blip r:embed="rId6"/>
          <a:stretch>
            <a:fillRect/>
          </a:stretch>
        </p:blipFill>
        <p:spPr>
          <a:xfrm>
            <a:off x="239201" y="1469474"/>
            <a:ext cx="1225718" cy="960533"/>
          </a:xfrm>
          <a:prstGeom prst="rect">
            <a:avLst/>
          </a:prstGeom>
        </p:spPr>
      </p:pic>
      <p:grpSp>
        <p:nvGrpSpPr>
          <p:cNvPr id="16" name="Group 15"/>
          <p:cNvGrpSpPr/>
          <p:nvPr/>
        </p:nvGrpSpPr>
        <p:grpSpPr>
          <a:xfrm>
            <a:off x="544267" y="344185"/>
            <a:ext cx="4918243" cy="592867"/>
            <a:chOff x="657169" y="102488"/>
            <a:chExt cx="4918243" cy="592867"/>
          </a:xfrm>
        </p:grpSpPr>
        <p:sp>
          <p:nvSpPr>
            <p:cNvPr id="17" name="Rounded Rectangle 16"/>
            <p:cNvSpPr/>
            <p:nvPr/>
          </p:nvSpPr>
          <p:spPr>
            <a:xfrm>
              <a:off x="657169" y="110935"/>
              <a:ext cx="4918243" cy="584420"/>
            </a:xfrm>
            <a:prstGeom prst="roundRect">
              <a:avLst>
                <a:gd name="adj" fmla="val 23902"/>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2767" y="102488"/>
              <a:ext cx="4868815" cy="584775"/>
            </a:xfrm>
            <a:prstGeom prst="rect">
              <a:avLst/>
            </a:prstGeom>
            <a:noFill/>
          </p:spPr>
          <p:txBody>
            <a:bodyPr wrap="square" rtlCol="0">
              <a:spAutoFit/>
            </a:bodyPr>
            <a:lstStyle/>
            <a:p>
              <a:pPr algn="just"/>
              <a:r>
                <a:rPr lang="en-US" sz="1600" dirty="0" smtClean="0"/>
                <a:t>Model and algorithm, specific for G</a:t>
              </a:r>
              <a:r>
                <a:rPr lang="en-US" sz="1600" baseline="-25000" dirty="0" smtClean="0"/>
                <a:t>3</a:t>
              </a:r>
              <a:r>
                <a:rPr lang="en-US" sz="1600" dirty="0" smtClean="0"/>
                <a:t> patients, identifying odds for death after their lung cancer surgery </a:t>
              </a:r>
              <a:endParaRPr lang="en-US" sz="1600" dirty="0"/>
            </a:p>
          </p:txBody>
        </p:sp>
      </p:grpSp>
      <p:sp>
        <p:nvSpPr>
          <p:cNvPr id="19" name="TextBox 18"/>
          <p:cNvSpPr txBox="1"/>
          <p:nvPr/>
        </p:nvSpPr>
        <p:spPr>
          <a:xfrm>
            <a:off x="5621685" y="0"/>
            <a:ext cx="6407905" cy="1384995"/>
          </a:xfrm>
          <a:prstGeom prst="rect">
            <a:avLst/>
          </a:prstGeom>
          <a:noFill/>
        </p:spPr>
        <p:txBody>
          <a:bodyPr wrap="square" rtlCol="0">
            <a:spAutoFit/>
          </a:bodyPr>
          <a:lstStyle/>
          <a:p>
            <a:pPr marL="342900" indent="-342900">
              <a:buFont typeface="+mj-lt"/>
              <a:buAutoNum type="arabicPeriod"/>
            </a:pPr>
            <a:r>
              <a:rPr lang="en-US" sz="1400" dirty="0" smtClean="0">
                <a:solidFill>
                  <a:schemeClr val="accent6">
                    <a:lumMod val="50000"/>
                  </a:schemeClr>
                </a:solidFill>
              </a:rPr>
              <a:t>Compare adjacency matrices of </a:t>
            </a:r>
            <a:r>
              <a:rPr lang="en-US" sz="1400" dirty="0" err="1" smtClean="0">
                <a:solidFill>
                  <a:schemeClr val="accent6">
                    <a:lumMod val="50000"/>
                  </a:schemeClr>
                </a:solidFill>
              </a:rPr>
              <a:t>PCp</a:t>
            </a:r>
            <a:r>
              <a:rPr lang="en-US" sz="1400" dirty="0" smtClean="0">
                <a:solidFill>
                  <a:schemeClr val="accent6">
                    <a:lumMod val="50000"/>
                  </a:schemeClr>
                </a:solidFill>
              </a:rPr>
              <a:t> to stored matrices, representing G</a:t>
            </a:r>
            <a:r>
              <a:rPr lang="en-US" sz="1400" baseline="-25000" dirty="0" smtClean="0">
                <a:solidFill>
                  <a:schemeClr val="accent6">
                    <a:lumMod val="50000"/>
                  </a:schemeClr>
                </a:solidFill>
              </a:rPr>
              <a:t>3</a:t>
            </a:r>
            <a:r>
              <a:rPr lang="en-US" sz="1400" dirty="0" smtClean="0">
                <a:solidFill>
                  <a:schemeClr val="accent6">
                    <a:lumMod val="50000"/>
                  </a:schemeClr>
                </a:solidFill>
              </a:rPr>
              <a:t>-specific informative HL’s and  edge weights and compute x-y similarity coordinates</a:t>
            </a:r>
          </a:p>
          <a:p>
            <a:pPr marL="342900" indent="-342900">
              <a:buFont typeface="+mj-lt"/>
              <a:buAutoNum type="arabicPeriod"/>
            </a:pPr>
            <a:r>
              <a:rPr lang="en-US" sz="1400" dirty="0" smtClean="0">
                <a:solidFill>
                  <a:schemeClr val="accent6">
                    <a:lumMod val="50000"/>
                  </a:schemeClr>
                </a:solidFill>
              </a:rPr>
              <a:t>Identify where in red/blue (death/alive) boundaries </a:t>
            </a:r>
            <a:r>
              <a:rPr lang="en-US" sz="1400" dirty="0" err="1" smtClean="0">
                <a:solidFill>
                  <a:schemeClr val="accent6">
                    <a:lumMod val="50000"/>
                  </a:schemeClr>
                </a:solidFill>
              </a:rPr>
              <a:t>PCp</a:t>
            </a:r>
            <a:r>
              <a:rPr lang="en-US" sz="1400" dirty="0" smtClean="0">
                <a:solidFill>
                  <a:schemeClr val="accent6">
                    <a:lumMod val="50000"/>
                  </a:schemeClr>
                </a:solidFill>
              </a:rPr>
              <a:t> localizes – output odds for adverse event for the patient</a:t>
            </a:r>
            <a:endParaRPr lang="en-US" sz="1400" baseline="-25000" dirty="0" smtClean="0">
              <a:solidFill>
                <a:schemeClr val="accent6">
                  <a:lumMod val="50000"/>
                </a:schemeClr>
              </a:solidFill>
            </a:endParaRPr>
          </a:p>
          <a:p>
            <a:pPr marL="342900" indent="-342900">
              <a:buFont typeface="+mj-lt"/>
              <a:buAutoNum type="arabicPeriod"/>
            </a:pPr>
            <a:r>
              <a:rPr lang="en-US" sz="1400" dirty="0" smtClean="0">
                <a:solidFill>
                  <a:schemeClr val="accent6">
                    <a:lumMod val="50000"/>
                  </a:schemeClr>
                </a:solidFill>
              </a:rPr>
              <a:t>Output the clinical features characterizing the death/alive section identified for the patient, with highlighted ones that match patient’s </a:t>
            </a:r>
            <a:r>
              <a:rPr lang="en-US" sz="1400" dirty="0" err="1" smtClean="0">
                <a:solidFill>
                  <a:schemeClr val="accent6">
                    <a:lumMod val="50000"/>
                  </a:schemeClr>
                </a:solidFill>
              </a:rPr>
              <a:t>PCp</a:t>
            </a:r>
            <a:endParaRPr lang="en-US" sz="1400" dirty="0">
              <a:solidFill>
                <a:schemeClr val="accent6">
                  <a:lumMod val="50000"/>
                </a:schemeClr>
              </a:solidFill>
            </a:endParaRPr>
          </a:p>
        </p:txBody>
      </p:sp>
      <p:sp>
        <p:nvSpPr>
          <p:cNvPr id="20" name="TextBox 19"/>
          <p:cNvSpPr txBox="1"/>
          <p:nvPr/>
        </p:nvSpPr>
        <p:spPr>
          <a:xfrm>
            <a:off x="4009191" y="4984693"/>
            <a:ext cx="603050" cy="369332"/>
          </a:xfrm>
          <a:prstGeom prst="rect">
            <a:avLst/>
          </a:prstGeom>
          <a:noFill/>
        </p:spPr>
        <p:txBody>
          <a:bodyPr wrap="none" rtlCol="0">
            <a:spAutoFit/>
          </a:bodyPr>
          <a:lstStyle/>
          <a:p>
            <a:r>
              <a:rPr lang="en-US" b="1" i="1" dirty="0" smtClean="0">
                <a:solidFill>
                  <a:srgbClr val="FF0066"/>
                </a:solidFill>
              </a:rPr>
              <a:t>D</a:t>
            </a:r>
            <a:r>
              <a:rPr lang="en-US" b="1" i="1" baseline="-25000" dirty="0" smtClean="0">
                <a:solidFill>
                  <a:srgbClr val="FF0066"/>
                </a:solidFill>
              </a:rPr>
              <a:t>(G3)</a:t>
            </a:r>
            <a:endParaRPr lang="en-US" b="1" i="1" baseline="-25000" dirty="0">
              <a:solidFill>
                <a:srgbClr val="FF0066"/>
              </a:solidFill>
            </a:endParaRPr>
          </a:p>
        </p:txBody>
      </p:sp>
      <p:sp>
        <p:nvSpPr>
          <p:cNvPr id="21" name="TextBox 20"/>
          <p:cNvSpPr txBox="1"/>
          <p:nvPr/>
        </p:nvSpPr>
        <p:spPr>
          <a:xfrm>
            <a:off x="1662502" y="2508531"/>
            <a:ext cx="596638" cy="369332"/>
          </a:xfrm>
          <a:prstGeom prst="rect">
            <a:avLst/>
          </a:prstGeom>
          <a:noFill/>
        </p:spPr>
        <p:txBody>
          <a:bodyPr wrap="none" rtlCol="0">
            <a:spAutoFit/>
          </a:bodyPr>
          <a:lstStyle/>
          <a:p>
            <a:r>
              <a:rPr lang="en-US" b="1" i="1" dirty="0" smtClean="0">
                <a:solidFill>
                  <a:srgbClr val="0000FF"/>
                </a:solidFill>
              </a:rPr>
              <a:t>A</a:t>
            </a:r>
            <a:r>
              <a:rPr lang="en-US" b="1" i="1" baseline="-25000" dirty="0" smtClean="0">
                <a:solidFill>
                  <a:srgbClr val="0000FF"/>
                </a:solidFill>
              </a:rPr>
              <a:t>(G3)</a:t>
            </a:r>
            <a:endParaRPr lang="en-US" b="1" i="1" baseline="-25000" dirty="0">
              <a:solidFill>
                <a:srgbClr val="0000FF"/>
              </a:solidFill>
            </a:endParaRPr>
          </a:p>
        </p:txBody>
      </p:sp>
    </p:spTree>
    <p:extLst>
      <p:ext uri="{BB962C8B-B14F-4D97-AF65-F5344CB8AC3E}">
        <p14:creationId xmlns:p14="http://schemas.microsoft.com/office/powerpoint/2010/main" val="28204270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0" y="1278541"/>
            <a:ext cx="6158039" cy="3503654"/>
          </a:xfrm>
          <a:prstGeom prst="rect">
            <a:avLst/>
          </a:prstGeom>
        </p:spPr>
      </p:pic>
      <p:sp>
        <p:nvSpPr>
          <p:cNvPr id="19" name="Oval 18"/>
          <p:cNvSpPr/>
          <p:nvPr/>
        </p:nvSpPr>
        <p:spPr>
          <a:xfrm>
            <a:off x="5003515" y="2480796"/>
            <a:ext cx="45719" cy="4571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7078133" y="2286692"/>
            <a:ext cx="4326468" cy="2265322"/>
          </a:xfrm>
          <a:prstGeom prst="roundRect">
            <a:avLst/>
          </a:prstGeom>
          <a:solidFill>
            <a:srgbClr val="0000FF">
              <a:alpha val="1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078133" y="1"/>
            <a:ext cx="4326468" cy="2201332"/>
          </a:xfrm>
          <a:prstGeom prst="roundRect">
            <a:avLst/>
          </a:prstGeom>
          <a:solidFill>
            <a:srgbClr val="FF00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7490052" y="4656667"/>
            <a:ext cx="3556379" cy="2201333"/>
          </a:xfrm>
          <a:prstGeom prst="rect">
            <a:avLst/>
          </a:prstGeom>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7399866" y="2296339"/>
            <a:ext cx="3646566" cy="2265321"/>
          </a:xfrm>
          <a:prstGeom prst="rect">
            <a:avLst/>
          </a:prstGeom>
        </p:spPr>
      </p:pic>
      <p:pic>
        <p:nvPicPr>
          <p:cNvPr id="5" name="Picture 4"/>
          <p:cNvPicPr>
            <a:picLocks noChangeAspect="1"/>
          </p:cNvPicPr>
          <p:nvPr/>
        </p:nvPicPr>
        <p:blipFill>
          <a:blip r:embed="rId5">
            <a:clrChange>
              <a:clrFrom>
                <a:srgbClr val="FFFFFF"/>
              </a:clrFrom>
              <a:clrTo>
                <a:srgbClr val="FFFFFF">
                  <a:alpha val="0"/>
                </a:srgbClr>
              </a:clrTo>
            </a:clrChange>
          </a:blip>
          <a:stretch>
            <a:fillRect/>
          </a:stretch>
        </p:blipFill>
        <p:spPr>
          <a:xfrm>
            <a:off x="7399867" y="0"/>
            <a:ext cx="4004734" cy="2201332"/>
          </a:xfrm>
          <a:prstGeom prst="rect">
            <a:avLst/>
          </a:prstGeom>
        </p:spPr>
      </p:pic>
      <p:sp>
        <p:nvSpPr>
          <p:cNvPr id="8" name="Rounded Rectangle 7"/>
          <p:cNvSpPr/>
          <p:nvPr/>
        </p:nvSpPr>
        <p:spPr>
          <a:xfrm>
            <a:off x="7078133" y="4591742"/>
            <a:ext cx="4326468" cy="2265322"/>
          </a:xfrm>
          <a:prstGeom prst="roundRect">
            <a:avLst/>
          </a:prstGeom>
          <a:solidFill>
            <a:srgbClr val="92D050">
              <a:alpha val="14000"/>
            </a:srgb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endCxn id="6" idx="1"/>
          </p:cNvCxnSpPr>
          <p:nvPr/>
        </p:nvCxnSpPr>
        <p:spPr>
          <a:xfrm flipV="1">
            <a:off x="5438775" y="1100667"/>
            <a:ext cx="1639358" cy="806694"/>
          </a:xfrm>
          <a:prstGeom prst="bent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7" idx="1"/>
          </p:cNvCxnSpPr>
          <p:nvPr/>
        </p:nvCxnSpPr>
        <p:spPr>
          <a:xfrm>
            <a:off x="5057775" y="2201332"/>
            <a:ext cx="2020358" cy="1218021"/>
          </a:xfrm>
          <a:prstGeom prst="bentConnector3">
            <a:avLst>
              <a:gd name="adj1" fmla="val 58486"/>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9" idx="6"/>
            <a:endCxn id="8" idx="1"/>
          </p:cNvCxnSpPr>
          <p:nvPr/>
        </p:nvCxnSpPr>
        <p:spPr>
          <a:xfrm>
            <a:off x="5049234" y="2503656"/>
            <a:ext cx="2028899" cy="3220747"/>
          </a:xfrm>
          <a:prstGeom prst="bentConnector3">
            <a:avLst>
              <a:gd name="adj1" fmla="val 50000"/>
            </a:avLst>
          </a:prstGeom>
          <a:ln w="762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476601" y="1214794"/>
            <a:ext cx="603050" cy="369332"/>
          </a:xfrm>
          <a:prstGeom prst="rect">
            <a:avLst/>
          </a:prstGeom>
          <a:noFill/>
        </p:spPr>
        <p:txBody>
          <a:bodyPr wrap="none" rtlCol="0">
            <a:spAutoFit/>
          </a:bodyPr>
          <a:lstStyle/>
          <a:p>
            <a:r>
              <a:rPr lang="en-US" b="1" i="1" dirty="0" smtClean="0">
                <a:solidFill>
                  <a:srgbClr val="FF0066"/>
                </a:solidFill>
              </a:rPr>
              <a:t>D</a:t>
            </a:r>
            <a:r>
              <a:rPr lang="en-US" b="1" i="1" baseline="-25000" dirty="0" smtClean="0">
                <a:solidFill>
                  <a:srgbClr val="FF0066"/>
                </a:solidFill>
              </a:rPr>
              <a:t>(G1)</a:t>
            </a:r>
            <a:endParaRPr lang="en-US" b="1" i="1" baseline="-25000" dirty="0">
              <a:solidFill>
                <a:srgbClr val="FF0066"/>
              </a:solidFill>
            </a:endParaRPr>
          </a:p>
        </p:txBody>
      </p:sp>
      <p:sp>
        <p:nvSpPr>
          <p:cNvPr id="35" name="TextBox 34"/>
          <p:cNvSpPr txBox="1"/>
          <p:nvPr/>
        </p:nvSpPr>
        <p:spPr>
          <a:xfrm>
            <a:off x="7922103" y="581405"/>
            <a:ext cx="603050" cy="369332"/>
          </a:xfrm>
          <a:prstGeom prst="rect">
            <a:avLst/>
          </a:prstGeom>
          <a:noFill/>
        </p:spPr>
        <p:txBody>
          <a:bodyPr wrap="none" rtlCol="0">
            <a:spAutoFit/>
          </a:bodyPr>
          <a:lstStyle/>
          <a:p>
            <a:r>
              <a:rPr lang="en-US" b="1" i="1" dirty="0" smtClean="0">
                <a:solidFill>
                  <a:srgbClr val="0000FF"/>
                </a:solidFill>
              </a:rPr>
              <a:t>A</a:t>
            </a:r>
            <a:r>
              <a:rPr lang="en-US" b="1" i="1" baseline="-25000" dirty="0" smtClean="0">
                <a:solidFill>
                  <a:srgbClr val="0000FF"/>
                </a:solidFill>
              </a:rPr>
              <a:t>(G1)</a:t>
            </a:r>
            <a:endParaRPr lang="en-US" b="1" i="1" baseline="-25000" dirty="0">
              <a:solidFill>
                <a:srgbClr val="0000FF"/>
              </a:solidFill>
            </a:endParaRPr>
          </a:p>
        </p:txBody>
      </p:sp>
      <p:sp>
        <p:nvSpPr>
          <p:cNvPr id="36" name="TextBox 35"/>
          <p:cNvSpPr txBox="1"/>
          <p:nvPr/>
        </p:nvSpPr>
        <p:spPr>
          <a:xfrm>
            <a:off x="8476601" y="3592495"/>
            <a:ext cx="603050" cy="369332"/>
          </a:xfrm>
          <a:prstGeom prst="rect">
            <a:avLst/>
          </a:prstGeom>
          <a:noFill/>
        </p:spPr>
        <p:txBody>
          <a:bodyPr wrap="none" rtlCol="0">
            <a:spAutoFit/>
          </a:bodyPr>
          <a:lstStyle/>
          <a:p>
            <a:r>
              <a:rPr lang="en-US" b="1" i="1" dirty="0" smtClean="0">
                <a:solidFill>
                  <a:srgbClr val="FF0066"/>
                </a:solidFill>
              </a:rPr>
              <a:t>D</a:t>
            </a:r>
            <a:r>
              <a:rPr lang="en-US" b="1" i="1" baseline="-25000" dirty="0" smtClean="0">
                <a:solidFill>
                  <a:srgbClr val="FF0066"/>
                </a:solidFill>
              </a:rPr>
              <a:t>(G2)</a:t>
            </a:r>
            <a:endParaRPr lang="en-US" b="1" i="1" baseline="-25000" dirty="0">
              <a:solidFill>
                <a:srgbClr val="FF0066"/>
              </a:solidFill>
            </a:endParaRPr>
          </a:p>
        </p:txBody>
      </p:sp>
      <p:sp>
        <p:nvSpPr>
          <p:cNvPr id="37" name="TextBox 36"/>
          <p:cNvSpPr txBox="1"/>
          <p:nvPr/>
        </p:nvSpPr>
        <p:spPr>
          <a:xfrm>
            <a:off x="7920755" y="2797265"/>
            <a:ext cx="596638" cy="369332"/>
          </a:xfrm>
          <a:prstGeom prst="rect">
            <a:avLst/>
          </a:prstGeom>
          <a:noFill/>
        </p:spPr>
        <p:txBody>
          <a:bodyPr wrap="none" rtlCol="0">
            <a:spAutoFit/>
          </a:bodyPr>
          <a:lstStyle/>
          <a:p>
            <a:r>
              <a:rPr lang="en-US" b="1" i="1" dirty="0" smtClean="0">
                <a:solidFill>
                  <a:srgbClr val="0000FF"/>
                </a:solidFill>
              </a:rPr>
              <a:t>A</a:t>
            </a:r>
            <a:r>
              <a:rPr lang="en-US" b="1" i="1" baseline="-25000" dirty="0" smtClean="0">
                <a:solidFill>
                  <a:srgbClr val="0000FF"/>
                </a:solidFill>
              </a:rPr>
              <a:t>(G2)</a:t>
            </a:r>
            <a:endParaRPr lang="en-US" b="1" i="1" baseline="-25000" dirty="0">
              <a:solidFill>
                <a:srgbClr val="0000FF"/>
              </a:solidFill>
            </a:endParaRPr>
          </a:p>
        </p:txBody>
      </p:sp>
      <p:sp>
        <p:nvSpPr>
          <p:cNvPr id="38" name="TextBox 37"/>
          <p:cNvSpPr txBox="1"/>
          <p:nvPr/>
        </p:nvSpPr>
        <p:spPr>
          <a:xfrm>
            <a:off x="8721835" y="5961907"/>
            <a:ext cx="603050" cy="369332"/>
          </a:xfrm>
          <a:prstGeom prst="rect">
            <a:avLst/>
          </a:prstGeom>
          <a:noFill/>
        </p:spPr>
        <p:txBody>
          <a:bodyPr wrap="none" rtlCol="0">
            <a:spAutoFit/>
          </a:bodyPr>
          <a:lstStyle/>
          <a:p>
            <a:r>
              <a:rPr lang="en-US" b="1" i="1" dirty="0" smtClean="0">
                <a:solidFill>
                  <a:srgbClr val="FF0066"/>
                </a:solidFill>
              </a:rPr>
              <a:t>D</a:t>
            </a:r>
            <a:r>
              <a:rPr lang="en-US" b="1" i="1" baseline="-25000" dirty="0" smtClean="0">
                <a:solidFill>
                  <a:srgbClr val="FF0066"/>
                </a:solidFill>
              </a:rPr>
              <a:t>(G3)</a:t>
            </a:r>
            <a:endParaRPr lang="en-US" b="1" i="1" baseline="-25000" dirty="0">
              <a:solidFill>
                <a:srgbClr val="FF0066"/>
              </a:solidFill>
            </a:endParaRPr>
          </a:p>
        </p:txBody>
      </p:sp>
      <p:sp>
        <p:nvSpPr>
          <p:cNvPr id="39" name="TextBox 38"/>
          <p:cNvSpPr txBox="1"/>
          <p:nvPr/>
        </p:nvSpPr>
        <p:spPr>
          <a:xfrm>
            <a:off x="8178282" y="5082401"/>
            <a:ext cx="596638" cy="369332"/>
          </a:xfrm>
          <a:prstGeom prst="rect">
            <a:avLst/>
          </a:prstGeom>
          <a:noFill/>
        </p:spPr>
        <p:txBody>
          <a:bodyPr wrap="none" rtlCol="0">
            <a:spAutoFit/>
          </a:bodyPr>
          <a:lstStyle/>
          <a:p>
            <a:r>
              <a:rPr lang="en-US" b="1" i="1" dirty="0" smtClean="0">
                <a:solidFill>
                  <a:srgbClr val="0000FF"/>
                </a:solidFill>
              </a:rPr>
              <a:t>A</a:t>
            </a:r>
            <a:r>
              <a:rPr lang="en-US" b="1" i="1" baseline="-25000" dirty="0" smtClean="0">
                <a:solidFill>
                  <a:srgbClr val="0000FF"/>
                </a:solidFill>
              </a:rPr>
              <a:t>(G3)</a:t>
            </a:r>
            <a:endParaRPr lang="en-US" b="1" i="1" baseline="-25000" dirty="0">
              <a:solidFill>
                <a:srgbClr val="0000FF"/>
              </a:solidFill>
            </a:endParaRPr>
          </a:p>
        </p:txBody>
      </p:sp>
    </p:spTree>
    <p:extLst>
      <p:ext uri="{BB962C8B-B14F-4D97-AF65-F5344CB8AC3E}">
        <p14:creationId xmlns:p14="http://schemas.microsoft.com/office/powerpoint/2010/main" val="33739701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89296" y="0"/>
            <a:ext cx="9013407" cy="5690282"/>
          </a:xfrm>
          <a:prstGeom prst="rect">
            <a:avLst/>
          </a:prstGeom>
        </p:spPr>
      </p:pic>
      <p:sp>
        <p:nvSpPr>
          <p:cNvPr id="3" name="TextBox 2"/>
          <p:cNvSpPr txBox="1"/>
          <p:nvPr/>
        </p:nvSpPr>
        <p:spPr>
          <a:xfrm>
            <a:off x="2930709" y="5838825"/>
            <a:ext cx="6330579" cy="923330"/>
          </a:xfrm>
          <a:prstGeom prst="rect">
            <a:avLst/>
          </a:prstGeom>
          <a:noFill/>
        </p:spPr>
        <p:txBody>
          <a:bodyPr wrap="none" rtlCol="0">
            <a:spAutoFit/>
          </a:bodyPr>
          <a:lstStyle/>
          <a:p>
            <a:pPr algn="ctr"/>
            <a:r>
              <a:rPr lang="en-US" dirty="0" err="1" smtClean="0"/>
              <a:t>N</a:t>
            </a:r>
            <a:r>
              <a:rPr lang="en-US" baseline="-25000" dirty="0" err="1" smtClean="0"/>
              <a:t>all</a:t>
            </a:r>
            <a:r>
              <a:rPr lang="en-US" dirty="0" smtClean="0"/>
              <a:t>=1667, N</a:t>
            </a:r>
            <a:r>
              <a:rPr lang="en-US" baseline="-25000" dirty="0" smtClean="0"/>
              <a:t>F</a:t>
            </a:r>
            <a:r>
              <a:rPr lang="en-US" dirty="0" smtClean="0"/>
              <a:t> = 351 (21%), N</a:t>
            </a:r>
            <a:r>
              <a:rPr lang="en-US" baseline="-25000" dirty="0" smtClean="0"/>
              <a:t>S</a:t>
            </a:r>
            <a:r>
              <a:rPr lang="en-US" dirty="0" smtClean="0"/>
              <a:t> = 1318</a:t>
            </a:r>
          </a:p>
          <a:p>
            <a:pPr algn="ctr"/>
            <a:endParaRPr lang="en-US" dirty="0"/>
          </a:p>
          <a:p>
            <a:pPr algn="ctr"/>
            <a:r>
              <a:rPr lang="en-US" dirty="0" smtClean="0"/>
              <a:t>N</a:t>
            </a:r>
            <a:r>
              <a:rPr lang="en-US" baseline="-25000" dirty="0" smtClean="0"/>
              <a:t>D</a:t>
            </a:r>
            <a:r>
              <a:rPr lang="en-US" dirty="0" smtClean="0"/>
              <a:t>=559 (33.5%)    N</a:t>
            </a:r>
            <a:r>
              <a:rPr lang="en-US" baseline="-25000" dirty="0" smtClean="0"/>
              <a:t>DF</a:t>
            </a:r>
            <a:r>
              <a:rPr lang="en-US" dirty="0" smtClean="0"/>
              <a:t> = 108 (19.3% of N</a:t>
            </a:r>
            <a:r>
              <a:rPr lang="en-US" baseline="-25000" dirty="0" smtClean="0"/>
              <a:t>D</a:t>
            </a:r>
            <a:r>
              <a:rPr lang="en-US" dirty="0" smtClean="0"/>
              <a:t>) N</a:t>
            </a:r>
            <a:r>
              <a:rPr lang="en-US" baseline="-25000" dirty="0" smtClean="0"/>
              <a:t>DS</a:t>
            </a:r>
            <a:r>
              <a:rPr lang="en-US" dirty="0" smtClean="0"/>
              <a:t> = 451 (34.2% of N</a:t>
            </a:r>
            <a:r>
              <a:rPr lang="en-US" baseline="-25000" dirty="0" smtClean="0"/>
              <a:t>S</a:t>
            </a:r>
            <a:r>
              <a:rPr lang="en-US" dirty="0" smtClean="0"/>
              <a:t>)</a:t>
            </a:r>
            <a:endParaRPr lang="en-US" dirty="0"/>
          </a:p>
        </p:txBody>
      </p:sp>
    </p:spTree>
    <p:extLst>
      <p:ext uri="{BB962C8B-B14F-4D97-AF65-F5344CB8AC3E}">
        <p14:creationId xmlns:p14="http://schemas.microsoft.com/office/powerpoint/2010/main" val="1272905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6362700" y="1209675"/>
            <a:ext cx="5667375" cy="3970318"/>
          </a:xfrm>
          <a:prstGeom prst="rect">
            <a:avLst/>
          </a:prstGeom>
          <a:noFill/>
        </p:spPr>
        <p:txBody>
          <a:bodyPr wrap="square" rtlCol="0">
            <a:spAutoFit/>
          </a:bodyPr>
          <a:lstStyle/>
          <a:p>
            <a:pPr marL="342900" indent="-342900">
              <a:buAutoNum type="arabicPeriod"/>
            </a:pPr>
            <a:r>
              <a:rPr lang="en-US" b="1" u="sng" dirty="0" smtClean="0"/>
              <a:t>Rationale:</a:t>
            </a:r>
            <a:r>
              <a:rPr lang="en-US" dirty="0" smtClean="0"/>
              <a:t> </a:t>
            </a:r>
          </a:p>
          <a:p>
            <a:pPr indent="342900"/>
            <a:r>
              <a:rPr lang="en-US" dirty="0" smtClean="0"/>
              <a:t>A. Mortality = known information. </a:t>
            </a:r>
          </a:p>
          <a:p>
            <a:pPr marL="571500" indent="-228600"/>
            <a:r>
              <a:rPr lang="en-US" dirty="0" smtClean="0"/>
              <a:t>B. Fact=Patients with the shortest survival and patients with the longest survival will have the largest differences in their clinical profiles.</a:t>
            </a:r>
          </a:p>
          <a:p>
            <a:pPr marL="571500" indent="-228600"/>
            <a:r>
              <a:rPr lang="en-US" dirty="0" smtClean="0"/>
              <a:t>C. If we can identify clinical patterns, discriminating between groups </a:t>
            </a:r>
            <a:r>
              <a:rPr lang="en-US" b="1" dirty="0" smtClean="0"/>
              <a:t>S</a:t>
            </a:r>
            <a:r>
              <a:rPr lang="en-US" dirty="0" smtClean="0"/>
              <a:t> and </a:t>
            </a:r>
            <a:r>
              <a:rPr lang="en-US" b="1" dirty="0" smtClean="0"/>
              <a:t>L</a:t>
            </a:r>
            <a:r>
              <a:rPr lang="en-US" dirty="0" smtClean="0"/>
              <a:t>, then proportions of these patterns in the personal clinical profile is quantitative marker (</a:t>
            </a:r>
            <a:r>
              <a:rPr lang="en-US" b="1" dirty="0" smtClean="0"/>
              <a:t>CPQM</a:t>
            </a:r>
            <a:r>
              <a:rPr lang="en-US" dirty="0" smtClean="0"/>
              <a:t>) of the disease severity.</a:t>
            </a:r>
          </a:p>
          <a:p>
            <a:pPr marL="571500" indent="-228600"/>
            <a:endParaRPr lang="en-US" dirty="0" smtClean="0"/>
          </a:p>
          <a:p>
            <a:pPr marL="571500" indent="-571500"/>
            <a:r>
              <a:rPr lang="en-US" dirty="0" smtClean="0"/>
              <a:t>2.    </a:t>
            </a:r>
            <a:r>
              <a:rPr lang="en-US" b="1" u="sng" dirty="0" smtClean="0"/>
              <a:t>Validation of clinical relevance of CPQM:</a:t>
            </a:r>
          </a:p>
          <a:p>
            <a:pPr marL="571500"/>
            <a:r>
              <a:rPr lang="en-US" dirty="0" smtClean="0"/>
              <a:t>By demonstrating, that personal clinical profiles of patients with intermediate survival are mixes of </a:t>
            </a:r>
            <a:r>
              <a:rPr lang="en-US" b="1" dirty="0" smtClean="0"/>
              <a:t>S</a:t>
            </a:r>
            <a:r>
              <a:rPr lang="en-US" dirty="0" smtClean="0"/>
              <a:t> and </a:t>
            </a:r>
            <a:r>
              <a:rPr lang="en-US" b="1" dirty="0" smtClean="0"/>
              <a:t>L</a:t>
            </a:r>
            <a:r>
              <a:rPr lang="en-US" dirty="0" smtClean="0"/>
              <a:t> clinical patterns. </a:t>
            </a:r>
            <a:endParaRPr lang="en-US" dirty="0"/>
          </a:p>
        </p:txBody>
      </p:sp>
      <p:grpSp>
        <p:nvGrpSpPr>
          <p:cNvPr id="23" name="Group 22"/>
          <p:cNvGrpSpPr/>
          <p:nvPr/>
        </p:nvGrpSpPr>
        <p:grpSpPr>
          <a:xfrm>
            <a:off x="334183" y="533399"/>
            <a:ext cx="5594486" cy="5412785"/>
            <a:chOff x="334183" y="533399"/>
            <a:chExt cx="5594486" cy="5412785"/>
          </a:xfrm>
        </p:grpSpPr>
        <p:pic>
          <p:nvPicPr>
            <p:cNvPr id="18" name="Picture 17"/>
            <p:cNvPicPr>
              <a:picLocks noChangeAspect="1"/>
            </p:cNvPicPr>
            <p:nvPr/>
          </p:nvPicPr>
          <p:blipFill>
            <a:blip r:embed="rId2"/>
            <a:stretch>
              <a:fillRect/>
            </a:stretch>
          </p:blipFill>
          <p:spPr>
            <a:xfrm>
              <a:off x="334183" y="533399"/>
              <a:ext cx="5594486" cy="5412785"/>
            </a:xfrm>
            <a:prstGeom prst="rect">
              <a:avLst/>
            </a:prstGeom>
          </p:spPr>
        </p:pic>
        <p:sp>
          <p:nvSpPr>
            <p:cNvPr id="20" name="TextBox 19"/>
            <p:cNvSpPr txBox="1"/>
            <p:nvPr/>
          </p:nvSpPr>
          <p:spPr>
            <a:xfrm>
              <a:off x="2105025" y="4476750"/>
              <a:ext cx="354584" cy="523220"/>
            </a:xfrm>
            <a:prstGeom prst="rect">
              <a:avLst/>
            </a:prstGeom>
            <a:noFill/>
          </p:spPr>
          <p:txBody>
            <a:bodyPr wrap="none" rtlCol="0">
              <a:spAutoFit/>
            </a:bodyPr>
            <a:lstStyle/>
            <a:p>
              <a:r>
                <a:rPr lang="en-US" sz="2800" b="1" dirty="0" smtClean="0"/>
                <a:t>S</a:t>
              </a:r>
              <a:endParaRPr lang="en-US" sz="2800" b="1" dirty="0"/>
            </a:p>
          </p:txBody>
        </p:sp>
        <p:sp>
          <p:nvSpPr>
            <p:cNvPr id="21" name="TextBox 20"/>
            <p:cNvSpPr txBox="1"/>
            <p:nvPr/>
          </p:nvSpPr>
          <p:spPr>
            <a:xfrm>
              <a:off x="4924425" y="4476750"/>
              <a:ext cx="336952" cy="523220"/>
            </a:xfrm>
            <a:prstGeom prst="rect">
              <a:avLst/>
            </a:prstGeom>
            <a:noFill/>
          </p:spPr>
          <p:txBody>
            <a:bodyPr wrap="none" rtlCol="0">
              <a:spAutoFit/>
            </a:bodyPr>
            <a:lstStyle/>
            <a:p>
              <a:r>
                <a:rPr lang="en-US" sz="2800" b="1" dirty="0" smtClean="0"/>
                <a:t>L</a:t>
              </a:r>
              <a:endParaRPr lang="en-US" sz="2800" b="1" dirty="0"/>
            </a:p>
          </p:txBody>
        </p:sp>
        <p:sp>
          <p:nvSpPr>
            <p:cNvPr id="22" name="Rectangle 21"/>
            <p:cNvSpPr/>
            <p:nvPr/>
          </p:nvSpPr>
          <p:spPr>
            <a:xfrm>
              <a:off x="2781300" y="981075"/>
              <a:ext cx="752475" cy="295275"/>
            </a:xfrm>
            <a:prstGeom prst="rect">
              <a:avLst/>
            </a:prstGeom>
            <a:no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30957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t="2389"/>
          <a:stretch/>
        </p:blipFill>
        <p:spPr>
          <a:xfrm>
            <a:off x="3891929" y="3302000"/>
            <a:ext cx="4143373" cy="3429000"/>
          </a:xfrm>
          <a:prstGeom prst="rect">
            <a:avLst/>
          </a:prstGeom>
        </p:spPr>
      </p:pic>
      <p:grpSp>
        <p:nvGrpSpPr>
          <p:cNvPr id="10" name="Group 9"/>
          <p:cNvGrpSpPr/>
          <p:nvPr/>
        </p:nvGrpSpPr>
        <p:grpSpPr>
          <a:xfrm>
            <a:off x="788527" y="0"/>
            <a:ext cx="5612273" cy="5294814"/>
            <a:chOff x="18060" y="0"/>
            <a:chExt cx="5612273" cy="5294814"/>
          </a:xfrm>
        </p:grpSpPr>
        <p:pic>
          <p:nvPicPr>
            <p:cNvPr id="2" name="Picture 1"/>
            <p:cNvPicPr>
              <a:picLocks noChangeAspect="1"/>
            </p:cNvPicPr>
            <p:nvPr/>
          </p:nvPicPr>
          <p:blipFill>
            <a:blip r:embed="rId3">
              <a:clrChange>
                <a:clrFrom>
                  <a:srgbClr val="FFFFFF"/>
                </a:clrFrom>
                <a:clrTo>
                  <a:srgbClr val="FFFFFF">
                    <a:alpha val="0"/>
                  </a:srgbClr>
                </a:clrTo>
              </a:clrChange>
            </a:blip>
            <a:stretch>
              <a:fillRect/>
            </a:stretch>
          </p:blipFill>
          <p:spPr>
            <a:xfrm>
              <a:off x="18060" y="0"/>
              <a:ext cx="4394447" cy="3429000"/>
            </a:xfrm>
            <a:prstGeom prst="rect">
              <a:avLst/>
            </a:prstGeom>
          </p:spPr>
        </p:pic>
        <p:sp>
          <p:nvSpPr>
            <p:cNvPr id="4" name="TextBox 3"/>
            <p:cNvSpPr txBox="1"/>
            <p:nvPr/>
          </p:nvSpPr>
          <p:spPr>
            <a:xfrm>
              <a:off x="1998134" y="1518735"/>
              <a:ext cx="609600" cy="369332"/>
            </a:xfrm>
            <a:prstGeom prst="rect">
              <a:avLst/>
            </a:prstGeom>
            <a:noFill/>
          </p:spPr>
          <p:txBody>
            <a:bodyPr wrap="square" rtlCol="0">
              <a:spAutoFit/>
            </a:bodyPr>
            <a:lstStyle/>
            <a:p>
              <a:r>
                <a:rPr lang="en-US" b="1" dirty="0" smtClean="0"/>
                <a:t>HL</a:t>
              </a:r>
              <a:r>
                <a:rPr lang="en-US" b="1" baseline="-25000" dirty="0" smtClean="0"/>
                <a:t>7</a:t>
              </a:r>
              <a:endParaRPr lang="en-US" b="1" baseline="-25000" dirty="0"/>
            </a:p>
          </p:txBody>
        </p:sp>
        <p:sp>
          <p:nvSpPr>
            <p:cNvPr id="12" name="TextBox 11"/>
            <p:cNvSpPr txBox="1"/>
            <p:nvPr/>
          </p:nvSpPr>
          <p:spPr>
            <a:xfrm>
              <a:off x="5015348" y="4537064"/>
              <a:ext cx="609600" cy="369332"/>
            </a:xfrm>
            <a:prstGeom prst="rect">
              <a:avLst/>
            </a:prstGeom>
            <a:noFill/>
          </p:spPr>
          <p:txBody>
            <a:bodyPr wrap="square" rtlCol="0">
              <a:spAutoFit/>
            </a:bodyPr>
            <a:lstStyle/>
            <a:p>
              <a:r>
                <a:rPr lang="en-US" b="1" dirty="0" smtClean="0">
                  <a:solidFill>
                    <a:srgbClr val="FF0000"/>
                  </a:solidFill>
                </a:rPr>
                <a:t>HL</a:t>
              </a:r>
              <a:r>
                <a:rPr lang="en-US" b="1" baseline="-25000" dirty="0" smtClean="0">
                  <a:solidFill>
                    <a:srgbClr val="FF0000"/>
                  </a:solidFill>
                </a:rPr>
                <a:t>7</a:t>
              </a:r>
              <a:endParaRPr lang="en-US" b="1" baseline="-25000" dirty="0">
                <a:solidFill>
                  <a:srgbClr val="FF0000"/>
                </a:solidFill>
              </a:endParaRPr>
            </a:p>
          </p:txBody>
        </p:sp>
        <p:sp>
          <p:nvSpPr>
            <p:cNvPr id="13" name="TextBox 12"/>
            <p:cNvSpPr txBox="1"/>
            <p:nvPr/>
          </p:nvSpPr>
          <p:spPr>
            <a:xfrm>
              <a:off x="5020733" y="4925482"/>
              <a:ext cx="609600" cy="369332"/>
            </a:xfrm>
            <a:prstGeom prst="rect">
              <a:avLst/>
            </a:prstGeom>
            <a:noFill/>
          </p:spPr>
          <p:txBody>
            <a:bodyPr wrap="square" rtlCol="0">
              <a:spAutoFit/>
            </a:bodyPr>
            <a:lstStyle/>
            <a:p>
              <a:r>
                <a:rPr lang="en-US" b="1" dirty="0" smtClean="0">
                  <a:solidFill>
                    <a:srgbClr val="0000FF"/>
                  </a:solidFill>
                </a:rPr>
                <a:t>HL</a:t>
              </a:r>
              <a:r>
                <a:rPr lang="en-US" b="1" baseline="-25000" dirty="0" smtClean="0">
                  <a:solidFill>
                    <a:srgbClr val="0000FF"/>
                  </a:solidFill>
                </a:rPr>
                <a:t>74</a:t>
              </a:r>
              <a:endParaRPr lang="en-US" b="1" baseline="-25000" dirty="0">
                <a:solidFill>
                  <a:srgbClr val="0000FF"/>
                </a:solidFill>
              </a:endParaRPr>
            </a:p>
          </p:txBody>
        </p:sp>
      </p:grpSp>
      <p:grpSp>
        <p:nvGrpSpPr>
          <p:cNvPr id="11" name="Group 10"/>
          <p:cNvGrpSpPr/>
          <p:nvPr/>
        </p:nvGrpSpPr>
        <p:grpSpPr>
          <a:xfrm>
            <a:off x="6964390" y="-11099"/>
            <a:ext cx="4394447" cy="3429000"/>
            <a:chOff x="7667124" y="0"/>
            <a:chExt cx="4394447" cy="3429000"/>
          </a:xfrm>
        </p:grpSpPr>
        <p:pic>
          <p:nvPicPr>
            <p:cNvPr id="3" name="Picture 2"/>
            <p:cNvPicPr>
              <a:picLocks noChangeAspect="1"/>
            </p:cNvPicPr>
            <p:nvPr/>
          </p:nvPicPr>
          <p:blipFill>
            <a:blip r:embed="rId4">
              <a:clrChange>
                <a:clrFrom>
                  <a:srgbClr val="FFFFFF"/>
                </a:clrFrom>
                <a:clrTo>
                  <a:srgbClr val="FFFFFF">
                    <a:alpha val="0"/>
                  </a:srgbClr>
                </a:clrTo>
              </a:clrChange>
            </a:blip>
            <a:stretch>
              <a:fillRect/>
            </a:stretch>
          </p:blipFill>
          <p:spPr>
            <a:xfrm>
              <a:off x="7667124" y="0"/>
              <a:ext cx="4394447" cy="3429000"/>
            </a:xfrm>
            <a:prstGeom prst="rect">
              <a:avLst/>
            </a:prstGeom>
          </p:spPr>
        </p:pic>
        <p:sp>
          <p:nvSpPr>
            <p:cNvPr id="5" name="TextBox 4"/>
            <p:cNvSpPr txBox="1"/>
            <p:nvPr/>
          </p:nvSpPr>
          <p:spPr>
            <a:xfrm>
              <a:off x="9643535" y="1518735"/>
              <a:ext cx="609600" cy="369332"/>
            </a:xfrm>
            <a:prstGeom prst="rect">
              <a:avLst/>
            </a:prstGeom>
            <a:noFill/>
          </p:spPr>
          <p:txBody>
            <a:bodyPr wrap="square" rtlCol="0">
              <a:spAutoFit/>
            </a:bodyPr>
            <a:lstStyle/>
            <a:p>
              <a:r>
                <a:rPr lang="en-US" b="1" dirty="0" smtClean="0"/>
                <a:t>HL</a:t>
              </a:r>
              <a:r>
                <a:rPr lang="en-US" b="1" baseline="-25000" dirty="0" smtClean="0"/>
                <a:t>74</a:t>
              </a:r>
              <a:endParaRPr lang="en-US" b="1" baseline="-25000" dirty="0"/>
            </a:p>
          </p:txBody>
        </p:sp>
      </p:grpSp>
      <p:pic>
        <p:nvPicPr>
          <p:cNvPr id="7" name="Picture 6"/>
          <p:cNvPicPr>
            <a:picLocks noChangeAspect="1"/>
          </p:cNvPicPr>
          <p:nvPr/>
        </p:nvPicPr>
        <p:blipFill>
          <a:blip r:embed="rId5"/>
          <a:stretch>
            <a:fillRect/>
          </a:stretch>
        </p:blipFill>
        <p:spPr>
          <a:xfrm>
            <a:off x="448734" y="3496733"/>
            <a:ext cx="3361267" cy="3361267"/>
          </a:xfrm>
          <a:prstGeom prst="rect">
            <a:avLst/>
          </a:prstGeom>
        </p:spPr>
      </p:pic>
      <p:pic>
        <p:nvPicPr>
          <p:cNvPr id="8" name="Picture 7"/>
          <p:cNvPicPr>
            <a:picLocks noChangeAspect="1"/>
          </p:cNvPicPr>
          <p:nvPr/>
        </p:nvPicPr>
        <p:blipFill>
          <a:blip r:embed="rId6"/>
          <a:stretch>
            <a:fillRect/>
          </a:stretch>
        </p:blipFill>
        <p:spPr>
          <a:xfrm>
            <a:off x="8371230" y="3548214"/>
            <a:ext cx="3309786" cy="3309786"/>
          </a:xfrm>
          <a:prstGeom prst="rect">
            <a:avLst/>
          </a:prstGeom>
        </p:spPr>
      </p:pic>
      <p:sp>
        <p:nvSpPr>
          <p:cNvPr id="9" name="Rounded Rectangle 8"/>
          <p:cNvSpPr/>
          <p:nvPr/>
        </p:nvSpPr>
        <p:spPr>
          <a:xfrm>
            <a:off x="5205292" y="56644"/>
            <a:ext cx="1781416" cy="882032"/>
          </a:xfrm>
          <a:prstGeom prst="roundRect">
            <a:avLst>
              <a:gd name="adj" fmla="val 23089"/>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103 landmark clinical profiles (HL</a:t>
            </a:r>
            <a:r>
              <a:rPr lang="en-US" baseline="-25000" dirty="0" smtClean="0">
                <a:solidFill>
                  <a:schemeClr val="tx1"/>
                </a:solidFill>
              </a:rPr>
              <a:t>1 </a:t>
            </a:r>
            <a:r>
              <a:rPr lang="en-US" dirty="0" smtClean="0">
                <a:solidFill>
                  <a:schemeClr val="tx1"/>
                </a:solidFill>
              </a:rPr>
              <a:t>… HL</a:t>
            </a:r>
            <a:r>
              <a:rPr lang="en-US" baseline="-25000" dirty="0" smtClean="0">
                <a:solidFill>
                  <a:schemeClr val="tx1"/>
                </a:solidFill>
              </a:rPr>
              <a:t>103</a:t>
            </a:r>
            <a:r>
              <a:rPr lang="en-US" dirty="0" smtClean="0">
                <a:solidFill>
                  <a:schemeClr val="tx1"/>
                </a:solidFill>
              </a:rPr>
              <a:t>)</a:t>
            </a:r>
            <a:endParaRPr lang="en-US" dirty="0">
              <a:solidFill>
                <a:schemeClr val="tx1"/>
              </a:solidFill>
            </a:endParaRPr>
          </a:p>
        </p:txBody>
      </p:sp>
      <p:sp>
        <p:nvSpPr>
          <p:cNvPr id="14" name="Left-Right Arrow Callout 13"/>
          <p:cNvSpPr/>
          <p:nvPr/>
        </p:nvSpPr>
        <p:spPr>
          <a:xfrm>
            <a:off x="4911579" y="1518735"/>
            <a:ext cx="2368841" cy="1245949"/>
          </a:xfrm>
          <a:prstGeom prst="leftRightArrowCallout">
            <a:avLst>
              <a:gd name="adj1" fmla="val 21703"/>
              <a:gd name="adj2" fmla="val 17407"/>
              <a:gd name="adj3" fmla="val 18308"/>
              <a:gd name="adj4" fmla="val 72072"/>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Systematic search for clinical profile landmarks, “grouping” the </a:t>
            </a:r>
            <a:r>
              <a:rPr lang="en-US" sz="1200" b="1" dirty="0" smtClean="0">
                <a:solidFill>
                  <a:schemeClr val="tx1"/>
                </a:solidFill>
              </a:rPr>
              <a:t>S</a:t>
            </a:r>
            <a:r>
              <a:rPr lang="en-US" sz="1200" dirty="0" smtClean="0">
                <a:solidFill>
                  <a:schemeClr val="tx1"/>
                </a:solidFill>
              </a:rPr>
              <a:t> and </a:t>
            </a:r>
            <a:r>
              <a:rPr lang="en-US" sz="1200" b="1" dirty="0" smtClean="0">
                <a:solidFill>
                  <a:schemeClr val="tx1"/>
                </a:solidFill>
              </a:rPr>
              <a:t>L</a:t>
            </a:r>
            <a:r>
              <a:rPr lang="en-US" sz="1200" dirty="0" smtClean="0">
                <a:solidFill>
                  <a:schemeClr val="tx1"/>
                </a:solidFill>
              </a:rPr>
              <a:t> patients with the highest differentiation.  </a:t>
            </a:r>
            <a:endParaRPr lang="en-US" sz="1200" dirty="0">
              <a:solidFill>
                <a:schemeClr val="tx1"/>
              </a:solidFill>
            </a:endParaRPr>
          </a:p>
        </p:txBody>
      </p:sp>
      <p:sp>
        <p:nvSpPr>
          <p:cNvPr id="15" name="Down Arrow 14"/>
          <p:cNvSpPr/>
          <p:nvPr/>
        </p:nvSpPr>
        <p:spPr>
          <a:xfrm>
            <a:off x="5963615" y="938676"/>
            <a:ext cx="259160" cy="580059"/>
          </a:xfrm>
          <a:prstGeom prst="downArrow">
            <a:avLst/>
          </a:prstGeom>
          <a:solidFill>
            <a:schemeClr val="bg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rotWithShape="1">
          <a:blip r:embed="rId7"/>
          <a:srcRect r="78981"/>
          <a:stretch/>
        </p:blipFill>
        <p:spPr>
          <a:xfrm>
            <a:off x="274697" y="5980015"/>
            <a:ext cx="682353" cy="546212"/>
          </a:xfrm>
          <a:prstGeom prst="rect">
            <a:avLst/>
          </a:prstGeom>
        </p:spPr>
      </p:pic>
      <p:pic>
        <p:nvPicPr>
          <p:cNvPr id="21" name="Picture 20"/>
          <p:cNvPicPr>
            <a:picLocks noChangeAspect="1"/>
          </p:cNvPicPr>
          <p:nvPr/>
        </p:nvPicPr>
        <p:blipFill rotWithShape="1">
          <a:blip r:embed="rId7"/>
          <a:srcRect l="79682" r="-188"/>
          <a:stretch/>
        </p:blipFill>
        <p:spPr>
          <a:xfrm>
            <a:off x="3651177" y="5980015"/>
            <a:ext cx="665721" cy="546212"/>
          </a:xfrm>
          <a:prstGeom prst="rect">
            <a:avLst/>
          </a:prstGeom>
        </p:spPr>
      </p:pic>
      <p:pic>
        <p:nvPicPr>
          <p:cNvPr id="22" name="Picture 21"/>
          <p:cNvPicPr>
            <a:picLocks noChangeAspect="1"/>
          </p:cNvPicPr>
          <p:nvPr/>
        </p:nvPicPr>
        <p:blipFill rotWithShape="1">
          <a:blip r:embed="rId7"/>
          <a:srcRect r="78981"/>
          <a:stretch/>
        </p:blipFill>
        <p:spPr>
          <a:xfrm>
            <a:off x="8149799" y="6184788"/>
            <a:ext cx="682353" cy="546212"/>
          </a:xfrm>
          <a:prstGeom prst="rect">
            <a:avLst/>
          </a:prstGeom>
        </p:spPr>
      </p:pic>
      <p:pic>
        <p:nvPicPr>
          <p:cNvPr id="23" name="Picture 22"/>
          <p:cNvPicPr>
            <a:picLocks noChangeAspect="1"/>
          </p:cNvPicPr>
          <p:nvPr/>
        </p:nvPicPr>
        <p:blipFill rotWithShape="1">
          <a:blip r:embed="rId7"/>
          <a:srcRect l="79682" r="-188"/>
          <a:stretch/>
        </p:blipFill>
        <p:spPr>
          <a:xfrm>
            <a:off x="11526279" y="6184788"/>
            <a:ext cx="665721" cy="546212"/>
          </a:xfrm>
          <a:prstGeom prst="rect">
            <a:avLst/>
          </a:prstGeom>
        </p:spPr>
      </p:pic>
    </p:spTree>
    <p:extLst>
      <p:ext uri="{BB962C8B-B14F-4D97-AF65-F5344CB8AC3E}">
        <p14:creationId xmlns:p14="http://schemas.microsoft.com/office/powerpoint/2010/main" val="20291558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656"/>
          <a:stretch/>
        </p:blipFill>
        <p:spPr>
          <a:xfrm>
            <a:off x="957298" y="111022"/>
            <a:ext cx="10795001" cy="6632898"/>
          </a:xfrm>
          <a:prstGeom prst="rect">
            <a:avLst/>
          </a:prstGeom>
        </p:spPr>
      </p:pic>
      <p:sp>
        <p:nvSpPr>
          <p:cNvPr id="3" name="Rectangle 2"/>
          <p:cNvSpPr/>
          <p:nvPr/>
        </p:nvSpPr>
        <p:spPr>
          <a:xfrm>
            <a:off x="0" y="1234468"/>
            <a:ext cx="2483372" cy="215444"/>
          </a:xfrm>
          <a:prstGeom prst="rect">
            <a:avLst/>
          </a:prstGeom>
        </p:spPr>
        <p:txBody>
          <a:bodyPr wrap="none">
            <a:spAutoFit/>
          </a:bodyPr>
          <a:lstStyle/>
          <a:p>
            <a:r>
              <a:rPr lang="en-US" sz="800" dirty="0"/>
              <a:t>Malignant neoplasm of bronchus and lung, unspecified</a:t>
            </a:r>
          </a:p>
        </p:txBody>
      </p:sp>
      <p:sp>
        <p:nvSpPr>
          <p:cNvPr id="4" name="Rectangle 3"/>
          <p:cNvSpPr/>
          <p:nvPr/>
        </p:nvSpPr>
        <p:spPr>
          <a:xfrm>
            <a:off x="3754704" y="695342"/>
            <a:ext cx="3762568" cy="230832"/>
          </a:xfrm>
          <a:prstGeom prst="rect">
            <a:avLst/>
          </a:prstGeom>
        </p:spPr>
        <p:txBody>
          <a:bodyPr wrap="none">
            <a:spAutoFit/>
          </a:bodyPr>
          <a:lstStyle/>
          <a:p>
            <a:r>
              <a:rPr lang="en-US" sz="900" dirty="0"/>
              <a:t>MCC = major complication or comorbidity, CC = complication or comorbidity</a:t>
            </a:r>
          </a:p>
        </p:txBody>
      </p:sp>
      <p:sp>
        <p:nvSpPr>
          <p:cNvPr id="5" name="Rectangle 4"/>
          <p:cNvSpPr/>
          <p:nvPr/>
        </p:nvSpPr>
        <p:spPr>
          <a:xfrm>
            <a:off x="5512677" y="1366969"/>
            <a:ext cx="1691489" cy="215444"/>
          </a:xfrm>
          <a:prstGeom prst="rect">
            <a:avLst/>
          </a:prstGeom>
        </p:spPr>
        <p:txBody>
          <a:bodyPr wrap="none">
            <a:spAutoFit/>
          </a:bodyPr>
          <a:lstStyle/>
          <a:p>
            <a:r>
              <a:rPr lang="en-US" sz="800" dirty="0"/>
              <a:t>MAJOR CHEST PROCEDURES W MCC</a:t>
            </a:r>
          </a:p>
        </p:txBody>
      </p:sp>
      <p:sp>
        <p:nvSpPr>
          <p:cNvPr id="6" name="Rectangle 5"/>
          <p:cNvSpPr/>
          <p:nvPr/>
        </p:nvSpPr>
        <p:spPr>
          <a:xfrm>
            <a:off x="5512677" y="1500873"/>
            <a:ext cx="1603324" cy="215444"/>
          </a:xfrm>
          <a:prstGeom prst="rect">
            <a:avLst/>
          </a:prstGeom>
        </p:spPr>
        <p:txBody>
          <a:bodyPr wrap="none">
            <a:spAutoFit/>
          </a:bodyPr>
          <a:lstStyle/>
          <a:p>
            <a:r>
              <a:rPr lang="en-US" sz="800" dirty="0"/>
              <a:t>MAJOR CHEST PROCEDURES W </a:t>
            </a:r>
            <a:r>
              <a:rPr lang="en-US" sz="800" dirty="0" smtClean="0"/>
              <a:t>CC</a:t>
            </a:r>
            <a:endParaRPr lang="en-US" sz="800" dirty="0"/>
          </a:p>
        </p:txBody>
      </p:sp>
      <p:sp>
        <p:nvSpPr>
          <p:cNvPr id="7" name="Rectangle 6"/>
          <p:cNvSpPr/>
          <p:nvPr/>
        </p:nvSpPr>
        <p:spPr>
          <a:xfrm>
            <a:off x="218339" y="1782411"/>
            <a:ext cx="6096000" cy="338554"/>
          </a:xfrm>
          <a:prstGeom prst="rect">
            <a:avLst/>
          </a:prstGeom>
        </p:spPr>
        <p:txBody>
          <a:bodyPr>
            <a:spAutoFit/>
          </a:bodyPr>
          <a:lstStyle/>
          <a:p>
            <a:r>
              <a:rPr lang="en-US" sz="800" dirty="0"/>
              <a:t>ECMO OR TRACH W MV &gt;96 HRS OR PDX EXC FACE, </a:t>
            </a:r>
            <a:r>
              <a:rPr lang="en-US" sz="800" dirty="0" smtClean="0"/>
              <a:t>MOUTH </a:t>
            </a:r>
            <a:r>
              <a:rPr lang="en-US" sz="800" dirty="0"/>
              <a:t>&amp; </a:t>
            </a:r>
            <a:endParaRPr lang="en-US" sz="800" dirty="0" smtClean="0"/>
          </a:p>
          <a:p>
            <a:r>
              <a:rPr lang="en-US" sz="800" dirty="0" smtClean="0"/>
              <a:t>NECK </a:t>
            </a:r>
            <a:r>
              <a:rPr lang="en-US" sz="800" dirty="0"/>
              <a:t>W MAJ O.R.</a:t>
            </a:r>
          </a:p>
        </p:txBody>
      </p:sp>
      <p:sp>
        <p:nvSpPr>
          <p:cNvPr id="8" name="Rectangle 7"/>
          <p:cNvSpPr/>
          <p:nvPr/>
        </p:nvSpPr>
        <p:spPr>
          <a:xfrm>
            <a:off x="1241686" y="1647688"/>
            <a:ext cx="1691489" cy="215444"/>
          </a:xfrm>
          <a:prstGeom prst="rect">
            <a:avLst/>
          </a:prstGeom>
        </p:spPr>
        <p:txBody>
          <a:bodyPr wrap="none">
            <a:spAutoFit/>
          </a:bodyPr>
          <a:lstStyle/>
          <a:p>
            <a:r>
              <a:rPr lang="en-US" sz="800" dirty="0"/>
              <a:t>MAJOR CHEST PROCEDURES W MCC</a:t>
            </a:r>
          </a:p>
        </p:txBody>
      </p:sp>
      <p:sp>
        <p:nvSpPr>
          <p:cNvPr id="10" name="Rounded Rectangle 9"/>
          <p:cNvSpPr/>
          <p:nvPr/>
        </p:nvSpPr>
        <p:spPr>
          <a:xfrm>
            <a:off x="40460" y="1417245"/>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0460" y="1691745"/>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0459" y="2787064"/>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0457" y="3053469"/>
            <a:ext cx="12049641" cy="404648"/>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0458" y="3591073"/>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40456" y="4000606"/>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24276" y="4405733"/>
            <a:ext cx="12049641" cy="265925"/>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0456" y="4788680"/>
            <a:ext cx="12049641" cy="416516"/>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40456" y="5914322"/>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0999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87785" y="128327"/>
            <a:ext cx="9084734" cy="6525146"/>
          </a:xfrm>
          <a:prstGeom prst="rect">
            <a:avLst/>
          </a:prstGeom>
        </p:spPr>
      </p:pic>
      <p:sp>
        <p:nvSpPr>
          <p:cNvPr id="2" name="Rectangle 1"/>
          <p:cNvSpPr/>
          <p:nvPr/>
        </p:nvSpPr>
        <p:spPr>
          <a:xfrm>
            <a:off x="2985759" y="1447902"/>
            <a:ext cx="2427268" cy="215444"/>
          </a:xfrm>
          <a:prstGeom prst="rect">
            <a:avLst/>
          </a:prstGeom>
        </p:spPr>
        <p:txBody>
          <a:bodyPr wrap="none">
            <a:spAutoFit/>
          </a:bodyPr>
          <a:lstStyle/>
          <a:p>
            <a:r>
              <a:rPr lang="en-US" sz="800" dirty="0"/>
              <a:t>Malignant neoplasm of middle lobe, bronchus or lung</a:t>
            </a:r>
          </a:p>
        </p:txBody>
      </p:sp>
      <p:sp>
        <p:nvSpPr>
          <p:cNvPr id="4" name="Rectangle 3"/>
          <p:cNvSpPr/>
          <p:nvPr/>
        </p:nvSpPr>
        <p:spPr>
          <a:xfrm>
            <a:off x="3011407" y="1639070"/>
            <a:ext cx="2375971" cy="215444"/>
          </a:xfrm>
          <a:prstGeom prst="rect">
            <a:avLst/>
          </a:prstGeom>
        </p:spPr>
        <p:txBody>
          <a:bodyPr wrap="none">
            <a:spAutoFit/>
          </a:bodyPr>
          <a:lstStyle/>
          <a:p>
            <a:r>
              <a:rPr lang="en-US" sz="800" dirty="0"/>
              <a:t>Malignant neoplasm of lower lobe, bronchus or lung</a:t>
            </a:r>
          </a:p>
        </p:txBody>
      </p:sp>
      <p:sp>
        <p:nvSpPr>
          <p:cNvPr id="5" name="Rectangle 4"/>
          <p:cNvSpPr/>
          <p:nvPr/>
        </p:nvSpPr>
        <p:spPr>
          <a:xfrm>
            <a:off x="2874420" y="2240593"/>
            <a:ext cx="1691489" cy="215444"/>
          </a:xfrm>
          <a:prstGeom prst="rect">
            <a:avLst/>
          </a:prstGeom>
        </p:spPr>
        <p:txBody>
          <a:bodyPr wrap="none">
            <a:spAutoFit/>
          </a:bodyPr>
          <a:lstStyle/>
          <a:p>
            <a:r>
              <a:rPr lang="en-US" sz="800" dirty="0"/>
              <a:t>MAJOR CHEST PROCEDURES W MCC</a:t>
            </a:r>
          </a:p>
        </p:txBody>
      </p:sp>
      <p:sp>
        <p:nvSpPr>
          <p:cNvPr id="6" name="Rectangle 5"/>
          <p:cNvSpPr/>
          <p:nvPr/>
        </p:nvSpPr>
        <p:spPr>
          <a:xfrm>
            <a:off x="4112501" y="2124779"/>
            <a:ext cx="1691489" cy="215444"/>
          </a:xfrm>
          <a:prstGeom prst="rect">
            <a:avLst/>
          </a:prstGeom>
        </p:spPr>
        <p:txBody>
          <a:bodyPr wrap="none">
            <a:spAutoFit/>
          </a:bodyPr>
          <a:lstStyle/>
          <a:p>
            <a:r>
              <a:rPr lang="en-US" sz="800" dirty="0"/>
              <a:t>MAJOR CHEST PROCEDURES W MCC</a:t>
            </a:r>
          </a:p>
        </p:txBody>
      </p:sp>
      <p:sp>
        <p:nvSpPr>
          <p:cNvPr id="7" name="Rectangle 6"/>
          <p:cNvSpPr/>
          <p:nvPr/>
        </p:nvSpPr>
        <p:spPr>
          <a:xfrm>
            <a:off x="2874420" y="2340223"/>
            <a:ext cx="1947969" cy="215444"/>
          </a:xfrm>
          <a:prstGeom prst="rect">
            <a:avLst/>
          </a:prstGeom>
        </p:spPr>
        <p:txBody>
          <a:bodyPr wrap="none">
            <a:spAutoFit/>
          </a:bodyPr>
          <a:lstStyle/>
          <a:p>
            <a:r>
              <a:rPr lang="en-US" sz="800" dirty="0"/>
              <a:t>MAJOR CHEST PROCEDURES W/O CC/MCC</a:t>
            </a:r>
          </a:p>
        </p:txBody>
      </p:sp>
      <p:sp>
        <p:nvSpPr>
          <p:cNvPr id="8" name="Rectangle 7"/>
          <p:cNvSpPr/>
          <p:nvPr/>
        </p:nvSpPr>
        <p:spPr>
          <a:xfrm>
            <a:off x="2874420" y="2454551"/>
            <a:ext cx="2077813" cy="215444"/>
          </a:xfrm>
          <a:prstGeom prst="rect">
            <a:avLst/>
          </a:prstGeom>
        </p:spPr>
        <p:txBody>
          <a:bodyPr wrap="none">
            <a:spAutoFit/>
          </a:bodyPr>
          <a:lstStyle/>
          <a:p>
            <a:r>
              <a:rPr lang="en-US" sz="800" dirty="0"/>
              <a:t>OTHER RESP SYSTEM O.R. PROCEDURES W CC</a:t>
            </a:r>
          </a:p>
        </p:txBody>
      </p:sp>
      <p:sp>
        <p:nvSpPr>
          <p:cNvPr id="9" name="Rectangle 8"/>
          <p:cNvSpPr/>
          <p:nvPr/>
        </p:nvSpPr>
        <p:spPr>
          <a:xfrm>
            <a:off x="3720164" y="1909335"/>
            <a:ext cx="2077813" cy="215444"/>
          </a:xfrm>
          <a:prstGeom prst="rect">
            <a:avLst/>
          </a:prstGeom>
        </p:spPr>
        <p:txBody>
          <a:bodyPr wrap="none">
            <a:spAutoFit/>
          </a:bodyPr>
          <a:lstStyle/>
          <a:p>
            <a:r>
              <a:rPr lang="en-US" sz="800" dirty="0"/>
              <a:t>OTHER RESP SYSTEM O.R. PROCEDURES W CC</a:t>
            </a:r>
          </a:p>
        </p:txBody>
      </p:sp>
      <p:sp>
        <p:nvSpPr>
          <p:cNvPr id="10" name="Rectangle 9"/>
          <p:cNvSpPr/>
          <p:nvPr/>
        </p:nvSpPr>
        <p:spPr>
          <a:xfrm>
            <a:off x="3850008" y="2017057"/>
            <a:ext cx="1947969" cy="215444"/>
          </a:xfrm>
          <a:prstGeom prst="rect">
            <a:avLst/>
          </a:prstGeom>
        </p:spPr>
        <p:txBody>
          <a:bodyPr wrap="none">
            <a:spAutoFit/>
          </a:bodyPr>
          <a:lstStyle/>
          <a:p>
            <a:r>
              <a:rPr lang="en-US" sz="800" dirty="0"/>
              <a:t>MAJOR CHEST PROCEDURES W/O CC/MCC</a:t>
            </a:r>
          </a:p>
        </p:txBody>
      </p:sp>
      <p:sp>
        <p:nvSpPr>
          <p:cNvPr id="11" name="Rectangle 10"/>
          <p:cNvSpPr/>
          <p:nvPr/>
        </p:nvSpPr>
        <p:spPr>
          <a:xfrm>
            <a:off x="4261749" y="981409"/>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12" name="Rectangle 11"/>
          <p:cNvSpPr/>
          <p:nvPr/>
        </p:nvSpPr>
        <p:spPr>
          <a:xfrm>
            <a:off x="4218273" y="1097607"/>
            <a:ext cx="1186543" cy="215444"/>
          </a:xfrm>
          <a:prstGeom prst="rect">
            <a:avLst/>
          </a:prstGeom>
        </p:spPr>
        <p:txBody>
          <a:bodyPr wrap="none">
            <a:spAutoFit/>
          </a:bodyPr>
          <a:lstStyle/>
          <a:p>
            <a:r>
              <a:rPr lang="en-US" sz="800" dirty="0"/>
              <a:t>Destroy </a:t>
            </a:r>
            <a:r>
              <a:rPr lang="en-US" sz="800" dirty="0" err="1"/>
              <a:t>loc</a:t>
            </a:r>
            <a:r>
              <a:rPr lang="en-US" sz="800" dirty="0"/>
              <a:t> lung les NEC</a:t>
            </a:r>
          </a:p>
        </p:txBody>
      </p:sp>
      <p:sp>
        <p:nvSpPr>
          <p:cNvPr id="13" name="Rectangle 12"/>
          <p:cNvSpPr/>
          <p:nvPr/>
        </p:nvSpPr>
        <p:spPr>
          <a:xfrm>
            <a:off x="4276921" y="1196853"/>
            <a:ext cx="1114408" cy="215444"/>
          </a:xfrm>
          <a:prstGeom prst="rect">
            <a:avLst/>
          </a:prstGeom>
        </p:spPr>
        <p:txBody>
          <a:bodyPr wrap="none">
            <a:spAutoFit/>
          </a:bodyPr>
          <a:lstStyle/>
          <a:p>
            <a:r>
              <a:rPr lang="en-US" sz="800" dirty="0" err="1"/>
              <a:t>Thorac</a:t>
            </a:r>
            <a:r>
              <a:rPr lang="en-US" sz="800" dirty="0"/>
              <a:t> </a:t>
            </a:r>
            <a:r>
              <a:rPr lang="en-US" sz="800" dirty="0" err="1"/>
              <a:t>seg</a:t>
            </a:r>
            <a:r>
              <a:rPr lang="en-US" sz="800" dirty="0"/>
              <a:t> lung resect</a:t>
            </a:r>
          </a:p>
        </p:txBody>
      </p:sp>
      <p:sp>
        <p:nvSpPr>
          <p:cNvPr id="14" name="Rectangle 13"/>
          <p:cNvSpPr/>
          <p:nvPr/>
        </p:nvSpPr>
        <p:spPr>
          <a:xfrm>
            <a:off x="4276921" y="1325851"/>
            <a:ext cx="1107996" cy="215444"/>
          </a:xfrm>
          <a:prstGeom prst="rect">
            <a:avLst/>
          </a:prstGeom>
        </p:spPr>
        <p:txBody>
          <a:bodyPr wrap="none">
            <a:spAutoFit/>
          </a:bodyPr>
          <a:lstStyle/>
          <a:p>
            <a:r>
              <a:rPr lang="en-US" sz="800" dirty="0" err="1"/>
              <a:t>Thorac</a:t>
            </a:r>
            <a:r>
              <a:rPr lang="en-US" sz="800" dirty="0"/>
              <a:t> </a:t>
            </a:r>
            <a:r>
              <a:rPr lang="en-US" sz="800" dirty="0" err="1"/>
              <a:t>exc</a:t>
            </a:r>
            <a:r>
              <a:rPr lang="en-US" sz="800" dirty="0"/>
              <a:t> lung lesion</a:t>
            </a:r>
          </a:p>
        </p:txBody>
      </p:sp>
      <p:sp>
        <p:nvSpPr>
          <p:cNvPr id="15" name="Rectangle 14"/>
          <p:cNvSpPr/>
          <p:nvPr/>
        </p:nvSpPr>
        <p:spPr>
          <a:xfrm>
            <a:off x="628377" y="1555624"/>
            <a:ext cx="1125629" cy="215444"/>
          </a:xfrm>
          <a:prstGeom prst="rect">
            <a:avLst/>
          </a:prstGeom>
        </p:spPr>
        <p:txBody>
          <a:bodyPr wrap="none">
            <a:spAutoFit/>
          </a:bodyPr>
          <a:lstStyle/>
          <a:p>
            <a:r>
              <a:rPr lang="en-US" sz="800" dirty="0"/>
              <a:t>Perc </a:t>
            </a:r>
            <a:r>
              <a:rPr lang="en-US" sz="800" dirty="0" err="1"/>
              <a:t>abltn</a:t>
            </a:r>
            <a:r>
              <a:rPr lang="en-US" sz="800" dirty="0"/>
              <a:t> lung les/</a:t>
            </a:r>
            <a:r>
              <a:rPr lang="en-US" sz="800" dirty="0" err="1"/>
              <a:t>tiss</a:t>
            </a:r>
            <a:endParaRPr lang="en-US" sz="800" dirty="0"/>
          </a:p>
        </p:txBody>
      </p:sp>
      <p:sp>
        <p:nvSpPr>
          <p:cNvPr id="16" name="Rectangle 15"/>
          <p:cNvSpPr/>
          <p:nvPr/>
        </p:nvSpPr>
        <p:spPr>
          <a:xfrm>
            <a:off x="590068" y="1663926"/>
            <a:ext cx="1186543" cy="215444"/>
          </a:xfrm>
          <a:prstGeom prst="rect">
            <a:avLst/>
          </a:prstGeom>
        </p:spPr>
        <p:txBody>
          <a:bodyPr wrap="none">
            <a:spAutoFit/>
          </a:bodyPr>
          <a:lstStyle/>
          <a:p>
            <a:r>
              <a:rPr lang="en-US" sz="800" dirty="0"/>
              <a:t>Destroy </a:t>
            </a:r>
            <a:r>
              <a:rPr lang="en-US" sz="800" dirty="0" err="1"/>
              <a:t>loc</a:t>
            </a:r>
            <a:r>
              <a:rPr lang="en-US" sz="800" dirty="0"/>
              <a:t> lung les NEC</a:t>
            </a:r>
          </a:p>
        </p:txBody>
      </p:sp>
      <p:sp>
        <p:nvSpPr>
          <p:cNvPr id="17" name="Rectangle 16"/>
          <p:cNvSpPr/>
          <p:nvPr/>
        </p:nvSpPr>
        <p:spPr>
          <a:xfrm>
            <a:off x="0" y="1803006"/>
            <a:ext cx="1827744" cy="184666"/>
          </a:xfrm>
          <a:prstGeom prst="rect">
            <a:avLst/>
          </a:prstGeom>
        </p:spPr>
        <p:txBody>
          <a:bodyPr wrap="none">
            <a:spAutoFit/>
          </a:bodyPr>
          <a:lstStyle/>
          <a:p>
            <a:r>
              <a:rPr lang="en-US" sz="600" dirty="0"/>
              <a:t>Malignant neoplasm of upper lobe, bronchus or lung</a:t>
            </a:r>
          </a:p>
        </p:txBody>
      </p:sp>
      <p:sp>
        <p:nvSpPr>
          <p:cNvPr id="20" name="Rounded Rectangle 19"/>
          <p:cNvSpPr/>
          <p:nvPr/>
        </p:nvSpPr>
        <p:spPr>
          <a:xfrm>
            <a:off x="32368" y="2179215"/>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32368" y="4559683"/>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32368" y="5245868"/>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32368" y="5922057"/>
            <a:ext cx="12049641" cy="107722"/>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32367" y="2404446"/>
            <a:ext cx="12049641" cy="219703"/>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2367" y="2977971"/>
            <a:ext cx="12049641" cy="219703"/>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32366" y="3529193"/>
            <a:ext cx="12049641" cy="219703"/>
          </a:xfrm>
          <a:prstGeom prst="roundRect">
            <a:avLst>
              <a:gd name="adj" fmla="val 50000"/>
            </a:avLst>
          </a:prstGeom>
          <a:solidFill>
            <a:srgbClr val="FFFF00">
              <a:alpha val="26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32366" y="4008461"/>
            <a:ext cx="12049641" cy="328214"/>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32366" y="4896244"/>
            <a:ext cx="12049641" cy="219703"/>
          </a:xfrm>
          <a:prstGeom prst="roundRect">
            <a:avLst>
              <a:gd name="adj" fmla="val 50000"/>
            </a:avLst>
          </a:prstGeom>
          <a:solidFill>
            <a:srgbClr val="FFFF00">
              <a:alpha val="2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2984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70312" y="2004515"/>
            <a:ext cx="4775731" cy="5041321"/>
            <a:chOff x="6897158" y="859367"/>
            <a:chExt cx="4775731" cy="5364561"/>
          </a:xfrm>
        </p:grpSpPr>
        <p:pic>
          <p:nvPicPr>
            <p:cNvPr id="3" name="Picture 2"/>
            <p:cNvPicPr>
              <a:picLocks noChangeAspect="1"/>
            </p:cNvPicPr>
            <p:nvPr/>
          </p:nvPicPr>
          <p:blipFill rotWithShape="1">
            <a:blip r:embed="rId2"/>
            <a:srcRect l="24110" t="5953" r="21477"/>
            <a:stretch/>
          </p:blipFill>
          <p:spPr>
            <a:xfrm>
              <a:off x="6897158" y="859367"/>
              <a:ext cx="4775731" cy="3593570"/>
            </a:xfrm>
            <a:prstGeom prst="rect">
              <a:avLst/>
            </a:prstGeom>
          </p:spPr>
        </p:pic>
        <p:pic>
          <p:nvPicPr>
            <p:cNvPr id="4" name="Picture 3"/>
            <p:cNvPicPr>
              <a:picLocks noChangeAspect="1"/>
            </p:cNvPicPr>
            <p:nvPr/>
          </p:nvPicPr>
          <p:blipFill rotWithShape="1">
            <a:blip r:embed="rId3"/>
            <a:srcRect t="21998" r="25585"/>
            <a:stretch/>
          </p:blipFill>
          <p:spPr>
            <a:xfrm rot="19700207" flipH="1" flipV="1">
              <a:off x="7994829" y="3936560"/>
              <a:ext cx="2733156" cy="2287368"/>
            </a:xfrm>
            <a:prstGeom prst="rect">
              <a:avLst/>
            </a:prstGeom>
            <a:scene3d>
              <a:camera prst="orthographicFront">
                <a:rot lat="19417055" lon="18630414" rev="1742424"/>
              </a:camera>
              <a:lightRig rig="threePt" dir="t"/>
            </a:scene3d>
          </p:spPr>
        </p:pic>
      </p:grpSp>
      <p:grpSp>
        <p:nvGrpSpPr>
          <p:cNvPr id="8" name="Group 7"/>
          <p:cNvGrpSpPr/>
          <p:nvPr/>
        </p:nvGrpSpPr>
        <p:grpSpPr>
          <a:xfrm>
            <a:off x="120428" y="631179"/>
            <a:ext cx="6505874" cy="6093094"/>
            <a:chOff x="0" y="113288"/>
            <a:chExt cx="6505874" cy="6093094"/>
          </a:xfrm>
        </p:grpSpPr>
        <p:pic>
          <p:nvPicPr>
            <p:cNvPr id="2" name="Picture 1"/>
            <p:cNvPicPr>
              <a:picLocks noChangeAspect="1"/>
            </p:cNvPicPr>
            <p:nvPr/>
          </p:nvPicPr>
          <p:blipFill rotWithShape="1">
            <a:blip r:embed="rId4"/>
            <a:srcRect t="20755" r="24336"/>
            <a:stretch/>
          </p:blipFill>
          <p:spPr>
            <a:xfrm>
              <a:off x="0" y="1804523"/>
              <a:ext cx="4612460" cy="4401859"/>
            </a:xfrm>
            <a:prstGeom prst="rect">
              <a:avLst/>
            </a:prstGeom>
          </p:spPr>
        </p:pic>
        <p:pic>
          <p:nvPicPr>
            <p:cNvPr id="5" name="Picture 4"/>
            <p:cNvPicPr>
              <a:picLocks noChangeAspect="1"/>
            </p:cNvPicPr>
            <p:nvPr/>
          </p:nvPicPr>
          <p:blipFill>
            <a:blip r:embed="rId5"/>
            <a:stretch>
              <a:fillRect/>
            </a:stretch>
          </p:blipFill>
          <p:spPr>
            <a:xfrm>
              <a:off x="150730" y="113288"/>
              <a:ext cx="2155500" cy="1691235"/>
            </a:xfrm>
            <a:prstGeom prst="rect">
              <a:avLst/>
            </a:prstGeom>
          </p:spPr>
        </p:pic>
        <p:pic>
          <p:nvPicPr>
            <p:cNvPr id="6" name="Picture 5"/>
            <p:cNvPicPr>
              <a:picLocks noChangeAspect="1"/>
            </p:cNvPicPr>
            <p:nvPr/>
          </p:nvPicPr>
          <p:blipFill>
            <a:blip r:embed="rId6"/>
            <a:stretch>
              <a:fillRect/>
            </a:stretch>
          </p:blipFill>
          <p:spPr>
            <a:xfrm>
              <a:off x="4525290" y="4515147"/>
              <a:ext cx="1980584" cy="1691235"/>
            </a:xfrm>
            <a:prstGeom prst="rect">
              <a:avLst/>
            </a:prstGeom>
          </p:spPr>
        </p:pic>
      </p:grpSp>
      <p:grpSp>
        <p:nvGrpSpPr>
          <p:cNvPr id="11" name="Group 10"/>
          <p:cNvGrpSpPr/>
          <p:nvPr/>
        </p:nvGrpSpPr>
        <p:grpSpPr>
          <a:xfrm>
            <a:off x="2475210" y="59161"/>
            <a:ext cx="9625299" cy="1950181"/>
            <a:chOff x="2426658" y="59161"/>
            <a:chExt cx="9625299" cy="1950181"/>
          </a:xfrm>
        </p:grpSpPr>
        <p:sp>
          <p:nvSpPr>
            <p:cNvPr id="10" name="Rounded Rectangle 9"/>
            <p:cNvSpPr/>
            <p:nvPr/>
          </p:nvSpPr>
          <p:spPr>
            <a:xfrm>
              <a:off x="2426658" y="59161"/>
              <a:ext cx="9625299" cy="1950181"/>
            </a:xfrm>
            <a:prstGeom prst="roundRect">
              <a:avLst>
                <a:gd name="adj" fmla="val 17608"/>
              </a:avLst>
            </a:prstGeom>
            <a:solidFill>
              <a:schemeClr val="accent2">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77388" y="123897"/>
              <a:ext cx="9301720" cy="1815882"/>
            </a:xfrm>
            <a:prstGeom prst="rect">
              <a:avLst/>
            </a:prstGeom>
          </p:spPr>
          <p:txBody>
            <a:bodyPr wrap="square">
              <a:spAutoFit/>
            </a:bodyPr>
            <a:lstStyle/>
            <a:p>
              <a:r>
                <a:rPr lang="en-US" sz="1400" dirty="0" smtClean="0"/>
                <a:t>Visualization of the grouping of </a:t>
              </a:r>
              <a:r>
                <a:rPr lang="en-US" sz="1400" dirty="0"/>
                <a:t>the </a:t>
              </a:r>
              <a:r>
                <a:rPr lang="en-US" sz="1400" b="1" dirty="0"/>
                <a:t>S</a:t>
              </a:r>
              <a:r>
                <a:rPr lang="en-US" sz="1400" dirty="0"/>
                <a:t> and </a:t>
              </a:r>
              <a:r>
                <a:rPr lang="en-US" sz="1400" b="1" dirty="0"/>
                <a:t>L</a:t>
              </a:r>
              <a:r>
                <a:rPr lang="en-US" sz="1400" dirty="0"/>
                <a:t> patients with the highest </a:t>
              </a:r>
              <a:r>
                <a:rPr lang="en-US" sz="1400" dirty="0" smtClean="0"/>
                <a:t>differentiation, identified by the significantly distinct differences and similarities of their clinical profiles to the two optimally clustering HL’s.</a:t>
              </a:r>
            </a:p>
            <a:p>
              <a:r>
                <a:rPr lang="en-US" sz="1400" dirty="0" smtClean="0"/>
                <a:t>Results:</a:t>
              </a:r>
            </a:p>
            <a:p>
              <a:pPr marL="285750" indent="-285750">
                <a:buFont typeface="Arial" panose="020B0604020202020204" pitchFamily="34" charset="0"/>
                <a:buChar char="•"/>
              </a:pPr>
              <a:r>
                <a:rPr lang="en-US" sz="1400" dirty="0" smtClean="0"/>
                <a:t>Validation of the hypothesis that patients with the intermediate survival will have clinical profiles, which are intermediate mixes of features (unique combinations of relationships between clinical parameter values) found in “extremal” clinical profiles, characteristic for S and L patients.</a:t>
              </a:r>
            </a:p>
            <a:p>
              <a:pPr marL="285750" indent="-285750">
                <a:buFont typeface="Arial" panose="020B0604020202020204" pitchFamily="34" charset="0"/>
                <a:buChar char="•"/>
              </a:pPr>
              <a:r>
                <a:rPr lang="en-US" sz="1400" dirty="0" smtClean="0"/>
                <a:t>The results identifies natural, data driven boundaries between the patient subgroups = “valleys” in the histograms of patients with given clinical profiles.</a:t>
              </a:r>
              <a:endParaRPr lang="en-US" sz="1400" dirty="0"/>
            </a:p>
          </p:txBody>
        </p:sp>
      </p:grpSp>
    </p:spTree>
    <p:extLst>
      <p:ext uri="{BB962C8B-B14F-4D97-AF65-F5344CB8AC3E}">
        <p14:creationId xmlns:p14="http://schemas.microsoft.com/office/powerpoint/2010/main" val="35440907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1115</TotalTime>
  <Words>1802</Words>
  <Application>Microsoft Office PowerPoint</Application>
  <PresentationFormat>Widescreen</PresentationFormat>
  <Paragraphs>266</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UPMC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Pancoska, Petr</dc:creator>
  <cp:lastModifiedBy>Pancoska, Petr</cp:lastModifiedBy>
  <cp:revision>106</cp:revision>
  <cp:lastPrinted>2016-03-11T19:17:06Z</cp:lastPrinted>
  <dcterms:created xsi:type="dcterms:W3CDTF">2016-03-09T15:37:22Z</dcterms:created>
  <dcterms:modified xsi:type="dcterms:W3CDTF">2016-03-15T18:02:32Z</dcterms:modified>
</cp:coreProperties>
</file>